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57"/>
  </p:notesMasterIdLst>
  <p:sldIdLst>
    <p:sldId id="256" r:id="rId2"/>
    <p:sldId id="257" r:id="rId3"/>
    <p:sldId id="300" r:id="rId4"/>
    <p:sldId id="287" r:id="rId5"/>
    <p:sldId id="258" r:id="rId6"/>
    <p:sldId id="293" r:id="rId7"/>
    <p:sldId id="261" r:id="rId8"/>
    <p:sldId id="267" r:id="rId9"/>
    <p:sldId id="268" r:id="rId10"/>
    <p:sldId id="269" r:id="rId11"/>
    <p:sldId id="288" r:id="rId12"/>
    <p:sldId id="289" r:id="rId13"/>
    <p:sldId id="264" r:id="rId14"/>
    <p:sldId id="310" r:id="rId15"/>
    <p:sldId id="270" r:id="rId16"/>
    <p:sldId id="272" r:id="rId17"/>
    <p:sldId id="290" r:id="rId18"/>
    <p:sldId id="298" r:id="rId19"/>
    <p:sldId id="280" r:id="rId20"/>
    <p:sldId id="301" r:id="rId21"/>
    <p:sldId id="324" r:id="rId22"/>
    <p:sldId id="325" r:id="rId23"/>
    <p:sldId id="302" r:id="rId24"/>
    <p:sldId id="323" r:id="rId25"/>
    <p:sldId id="326" r:id="rId26"/>
    <p:sldId id="303" r:id="rId27"/>
    <p:sldId id="328" r:id="rId28"/>
    <p:sldId id="304" r:id="rId29"/>
    <p:sldId id="327" r:id="rId30"/>
    <p:sldId id="307" r:id="rId31"/>
    <p:sldId id="308" r:id="rId32"/>
    <p:sldId id="309" r:id="rId33"/>
    <p:sldId id="306" r:id="rId34"/>
    <p:sldId id="281" r:id="rId35"/>
    <p:sldId id="329" r:id="rId36"/>
    <p:sldId id="333" r:id="rId37"/>
    <p:sldId id="332" r:id="rId38"/>
    <p:sldId id="334" r:id="rId39"/>
    <p:sldId id="284" r:id="rId40"/>
    <p:sldId id="315" r:id="rId41"/>
    <p:sldId id="317" r:id="rId42"/>
    <p:sldId id="316" r:id="rId43"/>
    <p:sldId id="319" r:id="rId44"/>
    <p:sldId id="318" r:id="rId45"/>
    <p:sldId id="262" r:id="rId46"/>
    <p:sldId id="291" r:id="rId47"/>
    <p:sldId id="265" r:id="rId48"/>
    <p:sldId id="266" r:id="rId49"/>
    <p:sldId id="286" r:id="rId50"/>
    <p:sldId id="295" r:id="rId51"/>
    <p:sldId id="296" r:id="rId52"/>
    <p:sldId id="297" r:id="rId53"/>
    <p:sldId id="320" r:id="rId54"/>
    <p:sldId id="321" r:id="rId55"/>
    <p:sldId id="322"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20" autoAdjust="0"/>
    <p:restoredTop sz="86833" autoAdjust="0"/>
  </p:normalViewPr>
  <p:slideViewPr>
    <p:cSldViewPr>
      <p:cViewPr>
        <p:scale>
          <a:sx n="60" d="100"/>
          <a:sy n="60" d="100"/>
        </p:scale>
        <p:origin x="-1548" y="-1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B4435A-84EC-410C-8C2F-EF04E51DF035}" type="datetimeFigureOut">
              <a:rPr lang="en-US" smtClean="0"/>
              <a:t>2/5/2015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543040-5F58-4D6A-B5BF-6B98E12DA37D}" type="slidenum">
              <a:rPr lang="en-US" smtClean="0"/>
              <a:t>‹#›</a:t>
            </a:fld>
            <a:endParaRPr lang="en-US"/>
          </a:p>
        </p:txBody>
      </p:sp>
    </p:spTree>
    <p:extLst>
      <p:ext uri="{BB962C8B-B14F-4D97-AF65-F5344CB8AC3E}">
        <p14:creationId xmlns:p14="http://schemas.microsoft.com/office/powerpoint/2010/main" val="198699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a:t>
            </a:r>
            <a:r>
              <a:rPr lang="en-US" baseline="0" dirty="0" smtClean="0"/>
              <a:t> I’m interested in attention/awareness, but these are often ill-defined. I’m going to use an example to get the ideas across.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a:t>
            </a:fld>
            <a:endParaRPr lang="en-US"/>
          </a:p>
        </p:txBody>
      </p:sp>
    </p:spTree>
    <p:extLst>
      <p:ext uri="{BB962C8B-B14F-4D97-AF65-F5344CB8AC3E}">
        <p14:creationId xmlns:p14="http://schemas.microsoft.com/office/powerpoint/2010/main" val="1155321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20</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21</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22</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24</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25</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29</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32</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a:t>
            </a:r>
            <a:r>
              <a:rPr lang="en-US" baseline="0" dirty="0" smtClean="0"/>
              <a:t> (dual) vs. Low (single) task conditions. Expectation: During dual task contrast/gender will have better performance than noise/gender, because noise attention is more feature-based than contrast which is more spatial.</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34</a:t>
            </a:fld>
            <a:endParaRPr lang="en-US"/>
          </a:p>
        </p:txBody>
      </p:sp>
    </p:spTree>
    <p:extLst>
      <p:ext uri="{BB962C8B-B14F-4D97-AF65-F5344CB8AC3E}">
        <p14:creationId xmlns:p14="http://schemas.microsoft.com/office/powerpoint/2010/main" val="1599422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35</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36</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animation, then go back and repeat: asking to attend</a:t>
            </a:r>
            <a:r>
              <a:rPr lang="en-US" baseline="0" dirty="0" smtClean="0"/>
              <a:t> to background (21 total black dots move, 22 with the first)</a:t>
            </a:r>
          </a:p>
          <a:p>
            <a:r>
              <a:rPr lang="en-US" baseline="0" dirty="0" smtClean="0"/>
              <a:t>Point here is that you have no AWARENESS of the changes in the first attempt, while you’re attending to the dots. But you need very little additional attention to notice them. No bottom-up attention = </a:t>
            </a:r>
            <a:r>
              <a:rPr lang="en-US" baseline="0" dirty="0" err="1" smtClean="0"/>
              <a:t>inattentional</a:t>
            </a:r>
            <a:r>
              <a:rPr lang="en-US" baseline="0" dirty="0" smtClean="0"/>
              <a:t> blindness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a:t>
            </a:fld>
            <a:endParaRPr lang="en-US"/>
          </a:p>
        </p:txBody>
      </p:sp>
    </p:spTree>
    <p:extLst>
      <p:ext uri="{BB962C8B-B14F-4D97-AF65-F5344CB8AC3E}">
        <p14:creationId xmlns:p14="http://schemas.microsoft.com/office/powerpoint/2010/main" val="3004020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37</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38</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43</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45</a:t>
            </a:fld>
            <a:endParaRPr lang="en-US"/>
          </a:p>
        </p:txBody>
      </p:sp>
    </p:spTree>
    <p:extLst>
      <p:ext uri="{BB962C8B-B14F-4D97-AF65-F5344CB8AC3E}">
        <p14:creationId xmlns:p14="http://schemas.microsoft.com/office/powerpoint/2010/main" val="3906235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attention is a pre-cursor</a:t>
            </a:r>
            <a:r>
              <a:rPr lang="en-US" baseline="0" dirty="0" smtClean="0"/>
              <a:t> to awareness. How might we show that? One idea is to dissociate attention and awareness.</a:t>
            </a:r>
          </a:p>
          <a:p>
            <a:endParaRPr lang="en-US" baseline="0" dirty="0" smtClean="0"/>
          </a:p>
          <a:p>
            <a:r>
              <a:rPr lang="en-US" baseline="0" dirty="0" smtClean="0"/>
              <a:t>Note: awareness manipulated with a mask or no mask, attention manipulated using secondary task</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47</a:t>
            </a:fld>
            <a:endParaRPr lang="en-US"/>
          </a:p>
        </p:txBody>
      </p:sp>
    </p:spTree>
    <p:extLst>
      <p:ext uri="{BB962C8B-B14F-4D97-AF65-F5344CB8AC3E}">
        <p14:creationId xmlns:p14="http://schemas.microsoft.com/office/powerpoint/2010/main" val="1572120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there is no bottom-up confound for visibility, since the expected effect is in the wrong direction</a:t>
            </a:r>
          </a:p>
          <a:p>
            <a:endParaRPr lang="en-US" baseline="0" dirty="0" smtClean="0"/>
          </a:p>
          <a:p>
            <a:r>
              <a:rPr lang="en-US" baseline="0" dirty="0" smtClean="0"/>
              <a:t>Other problems: do we really understand how binocular suppression works? Does it act at the right “stage” of processing?</a:t>
            </a:r>
          </a:p>
          <a:p>
            <a:r>
              <a:rPr lang="en-US" baseline="0" dirty="0" smtClean="0"/>
              <a:t>Ultimately: we shouldn’t be talking about all kinds of attention and awareness equally, we need to be more specific to solve this question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48</a:t>
            </a:fld>
            <a:endParaRPr lang="en-US"/>
          </a:p>
        </p:txBody>
      </p:sp>
    </p:spTree>
    <p:extLst>
      <p:ext uri="{BB962C8B-B14F-4D97-AF65-F5344CB8AC3E}">
        <p14:creationId xmlns:p14="http://schemas.microsoft.com/office/powerpoint/2010/main" val="11458002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49</a:t>
            </a:fld>
            <a:endParaRPr lang="en-US"/>
          </a:p>
        </p:txBody>
      </p:sp>
    </p:spTree>
    <p:extLst>
      <p:ext uri="{BB962C8B-B14F-4D97-AF65-F5344CB8AC3E}">
        <p14:creationId xmlns:p14="http://schemas.microsoft.com/office/powerpoint/2010/main" val="1756572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50</a:t>
            </a:fld>
            <a:endParaRPr lang="en-US"/>
          </a:p>
        </p:txBody>
      </p:sp>
    </p:spTree>
    <p:extLst>
      <p:ext uri="{BB962C8B-B14F-4D97-AF65-F5344CB8AC3E}">
        <p14:creationId xmlns:p14="http://schemas.microsoft.com/office/powerpoint/2010/main" val="17565721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51</a:t>
            </a:fld>
            <a:endParaRPr lang="en-US"/>
          </a:p>
        </p:txBody>
      </p:sp>
    </p:spTree>
    <p:extLst>
      <p:ext uri="{BB962C8B-B14F-4D97-AF65-F5344CB8AC3E}">
        <p14:creationId xmlns:p14="http://schemas.microsoft.com/office/powerpoint/2010/main" val="1756572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52</a:t>
            </a:fld>
            <a:endParaRPr lang="en-US"/>
          </a:p>
        </p:txBody>
      </p:sp>
    </p:spTree>
    <p:extLst>
      <p:ext uri="{BB962C8B-B14F-4D97-AF65-F5344CB8AC3E}">
        <p14:creationId xmlns:p14="http://schemas.microsoft.com/office/powerpoint/2010/main" val="1756572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obvious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a:t>
            </a:fld>
            <a:endParaRPr lang="en-US"/>
          </a:p>
        </p:txBody>
      </p:sp>
    </p:spTree>
    <p:extLst>
      <p:ext uri="{BB962C8B-B14F-4D97-AF65-F5344CB8AC3E}">
        <p14:creationId xmlns:p14="http://schemas.microsoft.com/office/powerpoint/2010/main" val="3004020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Neural</a:t>
            </a:r>
            <a:r>
              <a:rPr lang="en-US" baseline="0" dirty="0" smtClean="0"/>
              <a:t> response is monotonic increasing according to some function R()</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54</a:t>
            </a:fld>
            <a:endParaRPr lang="en-US"/>
          </a:p>
        </p:txBody>
      </p:sp>
    </p:spTree>
    <p:extLst>
      <p:ext uri="{BB962C8B-B14F-4D97-AF65-F5344CB8AC3E}">
        <p14:creationId xmlns:p14="http://schemas.microsoft.com/office/powerpoint/2010/main" val="1448469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one situation where attention (seems) to not be a pre-requisite for</a:t>
            </a:r>
            <a:r>
              <a:rPr lang="en-US" baseline="0" dirty="0" smtClean="0"/>
              <a:t> awareness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6</a:t>
            </a:fld>
            <a:endParaRPr lang="en-US"/>
          </a:p>
        </p:txBody>
      </p:sp>
    </p:spTree>
    <p:extLst>
      <p:ext uri="{BB962C8B-B14F-4D97-AF65-F5344CB8AC3E}">
        <p14:creationId xmlns:p14="http://schemas.microsoft.com/office/powerpoint/2010/main" val="3828096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dual</a:t>
            </a:r>
            <a:r>
              <a:rPr lang="en-US" baseline="0" dirty="0" smtClean="0"/>
              <a:t> task performance NORMALIZED by single task performance</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10</a:t>
            </a:fld>
            <a:endParaRPr lang="en-US"/>
          </a:p>
        </p:txBody>
      </p:sp>
    </p:spTree>
    <p:extLst>
      <p:ext uri="{BB962C8B-B14F-4D97-AF65-F5344CB8AC3E}">
        <p14:creationId xmlns:p14="http://schemas.microsoft.com/office/powerpoint/2010/main" val="3645585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whole story… what if the central task was not difficult enough? Or maybe it didn’t “interfere” with the other task?</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12</a:t>
            </a:fld>
            <a:endParaRPr lang="en-US"/>
          </a:p>
        </p:txBody>
      </p:sp>
    </p:spTree>
    <p:extLst>
      <p:ext uri="{BB962C8B-B14F-4D97-AF65-F5344CB8AC3E}">
        <p14:creationId xmlns:p14="http://schemas.microsoft.com/office/powerpoint/2010/main" val="4160462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tasks DO interfere enough to inhibit awareness. No awareness without attention. So is attention the precursor to awareness?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13</a:t>
            </a:fld>
            <a:endParaRPr lang="en-US"/>
          </a:p>
        </p:txBody>
      </p:sp>
    </p:spTree>
    <p:extLst>
      <p:ext uri="{BB962C8B-B14F-4D97-AF65-F5344CB8AC3E}">
        <p14:creationId xmlns:p14="http://schemas.microsoft.com/office/powerpoint/2010/main" val="1271083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15</a:t>
            </a:fld>
            <a:endParaRPr lang="en-US"/>
          </a:p>
        </p:txBody>
      </p:sp>
    </p:spTree>
    <p:extLst>
      <p:ext uri="{BB962C8B-B14F-4D97-AF65-F5344CB8AC3E}">
        <p14:creationId xmlns:p14="http://schemas.microsoft.com/office/powerpoint/2010/main" val="673168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19</a:t>
            </a:fld>
            <a:endParaRPr lang="en-US"/>
          </a:p>
        </p:txBody>
      </p:sp>
    </p:spTree>
    <p:extLst>
      <p:ext uri="{BB962C8B-B14F-4D97-AF65-F5344CB8AC3E}">
        <p14:creationId xmlns:p14="http://schemas.microsoft.com/office/powerpoint/2010/main" val="905594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093406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57106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401361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21776929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CF0A64-6BA4-45FB-9C25-D8A7F1D28DE8}" type="datetimeFigureOut">
              <a:rPr lang="en-US" smtClean="0"/>
              <a:t>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188955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CF0A64-6BA4-45FB-9C25-D8A7F1D28DE8}" type="datetimeFigureOut">
              <a:rPr lang="en-US" smtClean="0"/>
              <a:t>2/5/2015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77912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CF0A64-6BA4-45FB-9C25-D8A7F1D28DE8}" type="datetimeFigureOut">
              <a:rPr lang="en-US" smtClean="0"/>
              <a:t>2/5/2015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1908675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CF0A64-6BA4-45FB-9C25-D8A7F1D28DE8}" type="datetimeFigureOut">
              <a:rPr lang="en-US" smtClean="0"/>
              <a:t>2/5/2015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241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CF0A64-6BA4-45FB-9C25-D8A7F1D28DE8}" type="datetimeFigureOut">
              <a:rPr lang="en-US" smtClean="0"/>
              <a:t>2/5/2015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186088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F0A64-6BA4-45FB-9C25-D8A7F1D28DE8}" type="datetimeFigureOut">
              <a:rPr lang="en-US" smtClean="0"/>
              <a:t>2/5/2015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4215992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F0A64-6BA4-45FB-9C25-D8A7F1D28DE8}" type="datetimeFigureOut">
              <a:rPr lang="en-US" smtClean="0"/>
              <a:t>2/5/2015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298622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F0A64-6BA4-45FB-9C25-D8A7F1D28DE8}" type="datetimeFigureOut">
              <a:rPr lang="en-US" smtClean="0"/>
              <a:t>2/5/2015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2E1295-BD99-4B5F-878E-23BC856CE216}" type="slidenum">
              <a:rPr lang="en-US" smtClean="0"/>
              <a:t>‹#›</a:t>
            </a:fld>
            <a:endParaRPr lang="en-US"/>
          </a:p>
        </p:txBody>
      </p:sp>
    </p:spTree>
    <p:extLst>
      <p:ext uri="{BB962C8B-B14F-4D97-AF65-F5344CB8AC3E}">
        <p14:creationId xmlns:p14="http://schemas.microsoft.com/office/powerpoint/2010/main" val="350190469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2.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png"/><Relationship Id="rId5" Type="http://schemas.microsoft.com/office/2007/relationships/hdphoto" Target="../media/hdphoto1.wdp"/><Relationship Id="rId10" Type="http://schemas.openxmlformats.org/officeDocument/2006/relationships/image" Target="../media/image31.png"/><Relationship Id="rId4" Type="http://schemas.openxmlformats.org/officeDocument/2006/relationships/image" Target="../media/image33.jpeg"/><Relationship Id="rId9"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6.png"/><Relationship Id="rId7"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0.png"/><Relationship Id="rId5" Type="http://schemas.microsoft.com/office/2007/relationships/hdphoto" Target="../media/hdphoto4.wdp"/><Relationship Id="rId4" Type="http://schemas.openxmlformats.org/officeDocument/2006/relationships/image" Target="../media/image49.png"/><Relationship Id="rId9"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jpeg"/></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Neural Substrates of Attention and Awareness</a:t>
            </a:r>
            <a:endParaRPr lang="en-US" dirty="0"/>
          </a:p>
        </p:txBody>
      </p:sp>
      <p:sp>
        <p:nvSpPr>
          <p:cNvPr id="3" name="Subtitle 2"/>
          <p:cNvSpPr>
            <a:spLocks noGrp="1"/>
          </p:cNvSpPr>
          <p:nvPr>
            <p:ph type="subTitle" idx="1"/>
          </p:nvPr>
        </p:nvSpPr>
        <p:spPr>
          <a:xfrm>
            <a:off x="2590800" y="4953000"/>
            <a:ext cx="6400800" cy="1752600"/>
          </a:xfrm>
        </p:spPr>
        <p:txBody>
          <a:bodyPr>
            <a:normAutofit/>
          </a:bodyPr>
          <a:lstStyle/>
          <a:p>
            <a:pPr algn="r"/>
            <a:r>
              <a:rPr lang="en-US" dirty="0" smtClean="0"/>
              <a:t>Dan Birman</a:t>
            </a:r>
          </a:p>
          <a:p>
            <a:pPr algn="r"/>
            <a:r>
              <a:rPr lang="en-US" dirty="0" smtClean="0"/>
              <a:t>Gardner Lab</a:t>
            </a:r>
          </a:p>
          <a:p>
            <a:pPr algn="r"/>
            <a:r>
              <a:rPr lang="en-US" dirty="0" err="1" smtClean="0"/>
              <a:t>Kalanit</a:t>
            </a:r>
            <a:r>
              <a:rPr lang="en-US" dirty="0" smtClean="0"/>
              <a:t> Lab Meeting – 2015-02-06</a:t>
            </a:r>
            <a:endParaRPr lang="en-US" dirty="0"/>
          </a:p>
        </p:txBody>
      </p:sp>
    </p:spTree>
    <p:extLst>
      <p:ext uri="{BB962C8B-B14F-4D97-AF65-F5344CB8AC3E}">
        <p14:creationId xmlns:p14="http://schemas.microsoft.com/office/powerpoint/2010/main" val="42873717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553200" y="6096000"/>
            <a:ext cx="2438400" cy="646331"/>
          </a:xfrm>
          <a:prstGeom prst="rect">
            <a:avLst/>
          </a:prstGeom>
          <a:noFill/>
        </p:spPr>
        <p:txBody>
          <a:bodyPr wrap="square" rtlCol="0">
            <a:spAutoFit/>
          </a:bodyPr>
          <a:lstStyle/>
          <a:p>
            <a:r>
              <a:rPr lang="en-US" dirty="0" smtClean="0"/>
              <a:t>Li et al., 2002</a:t>
            </a:r>
          </a:p>
          <a:p>
            <a:r>
              <a:rPr lang="en-US" dirty="0" smtClean="0"/>
              <a:t>Reddy et al., 2004</a:t>
            </a:r>
            <a:endParaRPr lang="en-US" dirty="0"/>
          </a:p>
        </p:txBody>
      </p:sp>
      <p:sp>
        <p:nvSpPr>
          <p:cNvPr id="11" name="TextBox 10"/>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grpSp>
        <p:nvGrpSpPr>
          <p:cNvPr id="2" name="Group 1"/>
          <p:cNvGrpSpPr/>
          <p:nvPr/>
        </p:nvGrpSpPr>
        <p:grpSpPr>
          <a:xfrm>
            <a:off x="-152400" y="1105056"/>
            <a:ext cx="3662362" cy="5230180"/>
            <a:chOff x="1166393" y="1535854"/>
            <a:chExt cx="3662362" cy="523018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393" y="2812204"/>
              <a:ext cx="3662362" cy="395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571625"/>
              <a:ext cx="13049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125" y="1535854"/>
              <a:ext cx="128587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4124537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553200" y="6096000"/>
            <a:ext cx="2438400" cy="646331"/>
          </a:xfrm>
          <a:prstGeom prst="rect">
            <a:avLst/>
          </a:prstGeom>
          <a:noFill/>
        </p:spPr>
        <p:txBody>
          <a:bodyPr wrap="square" rtlCol="0">
            <a:spAutoFit/>
          </a:bodyPr>
          <a:lstStyle/>
          <a:p>
            <a:r>
              <a:rPr lang="en-US" dirty="0" smtClean="0"/>
              <a:t>Li et al., 2002</a:t>
            </a:r>
          </a:p>
          <a:p>
            <a:r>
              <a:rPr lang="en-US" dirty="0" smtClean="0"/>
              <a:t>Reddy et al., 2004</a:t>
            </a:r>
            <a:endParaRPr lang="en-US" dirty="0"/>
          </a:p>
        </p:txBody>
      </p:sp>
      <p:sp>
        <p:nvSpPr>
          <p:cNvPr id="11" name="TextBox 10"/>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8060" y="723900"/>
            <a:ext cx="3209925"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152400" y="1105056"/>
            <a:ext cx="3662362" cy="5230180"/>
            <a:chOff x="1166393" y="1535854"/>
            <a:chExt cx="3662362" cy="523018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393" y="2812204"/>
              <a:ext cx="3662362" cy="395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571625"/>
              <a:ext cx="13049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125" y="1535854"/>
              <a:ext cx="128587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9789459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914" y="2234620"/>
            <a:ext cx="3316671" cy="3861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6553200" y="6096000"/>
            <a:ext cx="2438400" cy="646331"/>
          </a:xfrm>
          <a:prstGeom prst="rect">
            <a:avLst/>
          </a:prstGeom>
          <a:noFill/>
        </p:spPr>
        <p:txBody>
          <a:bodyPr wrap="square" rtlCol="0">
            <a:spAutoFit/>
          </a:bodyPr>
          <a:lstStyle/>
          <a:p>
            <a:r>
              <a:rPr lang="en-US" dirty="0" smtClean="0"/>
              <a:t>Li et al., 2002</a:t>
            </a:r>
          </a:p>
          <a:p>
            <a:r>
              <a:rPr lang="en-US" dirty="0" smtClean="0"/>
              <a:t>Reddy et al., 2004</a:t>
            </a:r>
            <a:endParaRPr lang="en-US" dirty="0"/>
          </a:p>
        </p:txBody>
      </p:sp>
      <p:sp>
        <p:nvSpPr>
          <p:cNvPr id="11" name="TextBox 10"/>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060" y="723900"/>
            <a:ext cx="3209925"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152400" y="1105056"/>
            <a:ext cx="3662362" cy="5230180"/>
            <a:chOff x="1166393" y="1535854"/>
            <a:chExt cx="3662362" cy="523018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6393" y="2812204"/>
              <a:ext cx="3662362" cy="395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1571625"/>
              <a:ext cx="13049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6125" y="1535854"/>
              <a:ext cx="128587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9789459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smtClean="0"/>
              <a:t>Cohen et al., 2011</a:t>
            </a:r>
            <a:endParaRPr lang="en-US" dirty="0"/>
          </a:p>
        </p:txBody>
      </p:sp>
      <p:sp>
        <p:nvSpPr>
          <p:cNvPr id="11" name="TextBox 10"/>
          <p:cNvSpPr txBox="1"/>
          <p:nvPr/>
        </p:nvSpPr>
        <p:spPr>
          <a:xfrm>
            <a:off x="271956" y="228600"/>
            <a:ext cx="6946325" cy="584775"/>
          </a:xfrm>
          <a:prstGeom prst="rect">
            <a:avLst/>
          </a:prstGeom>
          <a:noFill/>
        </p:spPr>
        <p:txBody>
          <a:bodyPr wrap="none" rtlCol="0">
            <a:spAutoFit/>
          </a:bodyPr>
          <a:lstStyle/>
          <a:p>
            <a:r>
              <a:rPr lang="en-US" sz="3200" dirty="0" smtClean="0"/>
              <a:t>Gist Perception: Impossible Under Load?</a:t>
            </a:r>
            <a:endParaRPr lang="en-US" sz="3200"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838200"/>
            <a:ext cx="6851650" cy="5470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994650" y="3111652"/>
            <a:ext cx="1064715" cy="923330"/>
          </a:xfrm>
          <a:prstGeom prst="rect">
            <a:avLst/>
          </a:prstGeom>
          <a:noFill/>
        </p:spPr>
        <p:txBody>
          <a:bodyPr wrap="none" rtlCol="0">
            <a:spAutoFit/>
          </a:bodyPr>
          <a:lstStyle/>
          <a:p>
            <a:r>
              <a:rPr lang="en-US" dirty="0" smtClean="0"/>
              <a:t>Blind</a:t>
            </a:r>
          </a:p>
          <a:p>
            <a:r>
              <a:rPr lang="en-US" dirty="0" smtClean="0"/>
              <a:t>Classified</a:t>
            </a:r>
          </a:p>
          <a:p>
            <a:r>
              <a:rPr lang="en-US" dirty="0" smtClean="0"/>
              <a:t>Saw</a:t>
            </a:r>
            <a:endParaRPr lang="en-US" dirty="0"/>
          </a:p>
        </p:txBody>
      </p:sp>
      <p:sp>
        <p:nvSpPr>
          <p:cNvPr id="3" name="Rectangle 2"/>
          <p:cNvSpPr/>
          <p:nvPr/>
        </p:nvSpPr>
        <p:spPr>
          <a:xfrm>
            <a:off x="7772400" y="3746536"/>
            <a:ext cx="222250" cy="2411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772400" y="3429000"/>
            <a:ext cx="222250" cy="24114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7772400" y="3124200"/>
            <a:ext cx="222250" cy="2411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86679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85800" y="1143000"/>
            <a:ext cx="7696200" cy="3416320"/>
          </a:xfrm>
          <a:prstGeom prst="rect">
            <a:avLst/>
          </a:prstGeom>
          <a:noFill/>
        </p:spPr>
        <p:txBody>
          <a:bodyPr wrap="square" rtlCol="0">
            <a:spAutoFit/>
          </a:bodyPr>
          <a:lstStyle/>
          <a:p>
            <a:r>
              <a:rPr lang="en-US" sz="2400" dirty="0" smtClean="0"/>
              <a:t>The current solution in psychology is to operationalize attention: defining attention in terms of it’s (measurable) effects.</a:t>
            </a:r>
          </a:p>
          <a:p>
            <a:endParaRPr lang="en-US" sz="2400" dirty="0"/>
          </a:p>
          <a:p>
            <a:r>
              <a:rPr lang="en-US" sz="2400" dirty="0" smtClean="0"/>
              <a:t>An alternative solution (used in monkey neurophysiology and fMRI) is to define these concepts in terms of functional definitions. </a:t>
            </a:r>
          </a:p>
          <a:p>
            <a:endParaRPr lang="en-US" sz="2400" dirty="0"/>
          </a:p>
          <a:p>
            <a:endParaRPr lang="en-US" sz="2400" dirty="0"/>
          </a:p>
        </p:txBody>
      </p:sp>
      <p:sp>
        <p:nvSpPr>
          <p:cNvPr id="5" name="TextBox 4"/>
          <p:cNvSpPr txBox="1"/>
          <p:nvPr/>
        </p:nvSpPr>
        <p:spPr>
          <a:xfrm>
            <a:off x="271956" y="228600"/>
            <a:ext cx="1785040" cy="584775"/>
          </a:xfrm>
          <a:prstGeom prst="rect">
            <a:avLst/>
          </a:prstGeom>
          <a:noFill/>
        </p:spPr>
        <p:txBody>
          <a:bodyPr wrap="none" rtlCol="0">
            <a:spAutoFit/>
          </a:bodyPr>
          <a:lstStyle/>
          <a:p>
            <a:r>
              <a:rPr lang="en-US" sz="3200" dirty="0" smtClean="0"/>
              <a:t>Takeaway</a:t>
            </a:r>
            <a:endParaRPr lang="en-US" sz="3200" dirty="0"/>
          </a:p>
        </p:txBody>
      </p:sp>
      <p:grpSp>
        <p:nvGrpSpPr>
          <p:cNvPr id="9" name="Group 8"/>
          <p:cNvGrpSpPr/>
          <p:nvPr/>
        </p:nvGrpSpPr>
        <p:grpSpPr>
          <a:xfrm>
            <a:off x="4038600" y="3410925"/>
            <a:ext cx="3697406" cy="3397896"/>
            <a:chOff x="4343400" y="1282262"/>
            <a:chExt cx="4648200" cy="4271670"/>
          </a:xfrm>
        </p:grpSpPr>
        <p:pic>
          <p:nvPicPr>
            <p:cNvPr id="1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282262"/>
              <a:ext cx="4648200" cy="427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5715000" y="3810000"/>
              <a:ext cx="16764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633381" y="3581400"/>
              <a:ext cx="16764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498307" y="2910385"/>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97806" y="3315269"/>
              <a:ext cx="16764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924799" y="2681785"/>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198891" y="2394466"/>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336507" y="1905000"/>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138615" y="2362200"/>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669507" y="3999931"/>
              <a:ext cx="274092"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55958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0"/>
            <a:ext cx="10266714" cy="6848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descr="http://www.globeimages.net/data/media/180/berlin_cathedral_fro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6295"/>
            <a:ext cx="10266714" cy="68517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09600" y="2112399"/>
            <a:ext cx="186667" cy="452376"/>
          </a:xfrm>
          <a:prstGeom prst="rect">
            <a:avLst/>
          </a:prstGeom>
          <a:noFill/>
        </p:spPr>
        <p:txBody>
          <a:bodyPr wrap="square" rtlCol="0">
            <a:spAutoFit/>
          </a:bodyPr>
          <a:lstStyle/>
          <a:p>
            <a:endParaRPr lang="en-US" dirty="0"/>
          </a:p>
        </p:txBody>
      </p:sp>
      <p:sp>
        <p:nvSpPr>
          <p:cNvPr id="10" name="TextBox 9"/>
          <p:cNvSpPr txBox="1"/>
          <p:nvPr/>
        </p:nvSpPr>
        <p:spPr>
          <a:xfrm>
            <a:off x="-609600" y="6242783"/>
            <a:ext cx="2240009" cy="338554"/>
          </a:xfrm>
          <a:prstGeom prst="rect">
            <a:avLst/>
          </a:prstGeom>
          <a:noFill/>
        </p:spPr>
        <p:txBody>
          <a:bodyPr wrap="square" rtlCol="0">
            <a:spAutoFit/>
          </a:bodyPr>
          <a:lstStyle/>
          <a:p>
            <a:r>
              <a:rPr lang="en-US" sz="800" dirty="0" smtClean="0"/>
              <a:t>http://www.globeimages.net/data/media/180/berlin_cathedral_front.jpg</a:t>
            </a:r>
            <a:endParaRPr lang="en-US" sz="800" dirty="0"/>
          </a:p>
        </p:txBody>
      </p:sp>
    </p:spTree>
    <p:extLst>
      <p:ext uri="{BB962C8B-B14F-4D97-AF65-F5344CB8AC3E}">
        <p14:creationId xmlns:p14="http://schemas.microsoft.com/office/powerpoint/2010/main" val="27469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0"/>
                                        <p:tgtEl>
                                          <p:spTgt spid="10245"/>
                                        </p:tgtEl>
                                      </p:cBhvr>
                                    </p:animEffect>
                                    <p:set>
                                      <p:cBhvr>
                                        <p:cTn id="7" dur="1" fill="hold">
                                          <p:stCondLst>
                                            <p:cond delay="4999"/>
                                          </p:stCondLst>
                                        </p:cTn>
                                        <p:tgtEl>
                                          <p:spTgt spid="102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sp>
        <p:nvSpPr>
          <p:cNvPr id="2" name="Rectangle 1"/>
          <p:cNvSpPr/>
          <p:nvPr/>
        </p:nvSpPr>
        <p:spPr>
          <a:xfrm>
            <a:off x="838200" y="1282262"/>
            <a:ext cx="3200400" cy="47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4343400" y="1282262"/>
            <a:ext cx="4648200" cy="4271670"/>
            <a:chOff x="4343400" y="1282262"/>
            <a:chExt cx="4648200" cy="4271670"/>
          </a:xfrm>
        </p:grpSpPr>
        <p:pic>
          <p:nvPicPr>
            <p:cNvPr id="163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282262"/>
              <a:ext cx="4648200" cy="427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715000" y="3810000"/>
              <a:ext cx="16764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633381" y="3581400"/>
              <a:ext cx="16764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498307" y="2910385"/>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97806" y="3315269"/>
              <a:ext cx="16764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924799" y="2681785"/>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198891" y="2394466"/>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336507" y="1905000"/>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138615" y="2362200"/>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669507" y="3999931"/>
              <a:ext cx="274092"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p:cNvSpPr txBox="1"/>
          <p:nvPr/>
        </p:nvSpPr>
        <p:spPr>
          <a:xfrm>
            <a:off x="1295400" y="1077054"/>
            <a:ext cx="7315200" cy="461665"/>
          </a:xfrm>
          <a:prstGeom prst="rect">
            <a:avLst/>
          </a:prstGeom>
          <a:noFill/>
        </p:spPr>
        <p:txBody>
          <a:bodyPr wrap="square" rtlCol="0">
            <a:spAutoFit/>
          </a:bodyPr>
          <a:lstStyle/>
          <a:p>
            <a:r>
              <a:rPr lang="en-US" sz="2400" dirty="0" smtClean="0"/>
              <a:t>                                                      </a:t>
            </a:r>
            <a:r>
              <a:rPr lang="en-US" sz="2400" dirty="0" smtClean="0">
                <a:sym typeface="Wingdings" pitchFamily="2" charset="2"/>
              </a:rPr>
              <a:t>BOLD Magnitude</a:t>
            </a:r>
            <a:endParaRPr lang="en-US" sz="2400" dirty="0"/>
          </a:p>
        </p:txBody>
      </p:sp>
    </p:spTree>
    <p:extLst>
      <p:ext uri="{BB962C8B-B14F-4D97-AF65-F5344CB8AC3E}">
        <p14:creationId xmlns:p14="http://schemas.microsoft.com/office/powerpoint/2010/main" val="38897170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163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282262"/>
            <a:ext cx="4648200" cy="427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38200" y="1282262"/>
            <a:ext cx="3200400" cy="47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682158" y="4267201"/>
            <a:ext cx="202844" cy="489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682158" y="4114800"/>
            <a:ext cx="985342"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4829" y="4068579"/>
            <a:ext cx="985342"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0038624">
            <a:off x="6327176" y="3720154"/>
            <a:ext cx="1668235"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rot="18647997">
            <a:off x="7163239" y="2872454"/>
            <a:ext cx="1949606" cy="434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20013801">
            <a:off x="6173635" y="3636994"/>
            <a:ext cx="2059930" cy="4198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295400" y="1077054"/>
            <a:ext cx="7315200" cy="461665"/>
          </a:xfrm>
          <a:prstGeom prst="rect">
            <a:avLst/>
          </a:prstGeom>
          <a:noFill/>
        </p:spPr>
        <p:txBody>
          <a:bodyPr wrap="square" rtlCol="0">
            <a:spAutoFit/>
          </a:bodyPr>
          <a:lstStyle/>
          <a:p>
            <a:r>
              <a:rPr lang="en-US" sz="2400" dirty="0" smtClean="0"/>
              <a:t>                                                      </a:t>
            </a:r>
            <a:r>
              <a:rPr lang="en-US" sz="2400" dirty="0" smtClean="0">
                <a:sym typeface="Wingdings" pitchFamily="2" charset="2"/>
              </a:rPr>
              <a:t>BOLD Magnitude</a:t>
            </a:r>
            <a:endParaRPr lang="en-US" sz="2400" dirty="0"/>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37" y="1400175"/>
            <a:ext cx="4391025"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67837" y="1282262"/>
            <a:ext cx="2195512" cy="45089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7200" y="4756883"/>
            <a:ext cx="4101662" cy="10343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75857" y="1538719"/>
            <a:ext cx="4101662" cy="25451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02018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37" y="1400175"/>
            <a:ext cx="4391025"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282262"/>
            <a:ext cx="4648200" cy="427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38200" y="1282262"/>
            <a:ext cx="3200400" cy="47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95400" y="1077054"/>
            <a:ext cx="7315200" cy="461665"/>
          </a:xfrm>
          <a:prstGeom prst="rect">
            <a:avLst/>
          </a:prstGeom>
          <a:noFill/>
        </p:spPr>
        <p:txBody>
          <a:bodyPr wrap="square" rtlCol="0">
            <a:spAutoFit/>
          </a:bodyPr>
          <a:lstStyle/>
          <a:p>
            <a:r>
              <a:rPr lang="en-US" sz="2400" dirty="0" smtClean="0"/>
              <a:t>Behavioral Performance </a:t>
            </a:r>
            <a:r>
              <a:rPr lang="en-US" sz="2400" dirty="0" smtClean="0">
                <a:sym typeface="Wingdings" pitchFamily="2" charset="2"/>
              </a:rPr>
              <a:t> BOLD Magnitude</a:t>
            </a:r>
            <a:endParaRPr lang="en-US" sz="2400" dirty="0"/>
          </a:p>
        </p:txBody>
      </p:sp>
      <p:sp>
        <p:nvSpPr>
          <p:cNvPr id="4" name="Rectangle 3"/>
          <p:cNvSpPr/>
          <p:nvPr/>
        </p:nvSpPr>
        <p:spPr>
          <a:xfrm>
            <a:off x="5682158" y="4267201"/>
            <a:ext cx="202844" cy="489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682158" y="4114800"/>
            <a:ext cx="985342"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4829" y="4068579"/>
            <a:ext cx="985342"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0038624">
            <a:off x="6327176" y="3720154"/>
            <a:ext cx="1668235"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rot="18647997">
            <a:off x="7163239" y="2872454"/>
            <a:ext cx="1949606" cy="434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20013801">
            <a:off x="6173635" y="3660526"/>
            <a:ext cx="2059930" cy="4198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28272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7795660" cy="584775"/>
          </a:xfrm>
          <a:prstGeom prst="rect">
            <a:avLst/>
          </a:prstGeom>
          <a:noFill/>
        </p:spPr>
        <p:txBody>
          <a:bodyPr wrap="none" rtlCol="0">
            <a:spAutoFit/>
          </a:bodyPr>
          <a:lstStyle/>
          <a:p>
            <a:r>
              <a:rPr lang="en-US" sz="3200" dirty="0" smtClean="0"/>
              <a:t>Conceptual Overview: Attention &amp; Awareness</a:t>
            </a:r>
            <a:endParaRPr lang="en-US" sz="3200" dirty="0"/>
          </a:p>
        </p:txBody>
      </p:sp>
      <p:sp>
        <p:nvSpPr>
          <p:cNvPr id="2" name="TextBox 1"/>
          <p:cNvSpPr txBox="1"/>
          <p:nvPr/>
        </p:nvSpPr>
        <p:spPr>
          <a:xfrm>
            <a:off x="271956" y="1066800"/>
            <a:ext cx="8338644" cy="4154984"/>
          </a:xfrm>
          <a:prstGeom prst="rect">
            <a:avLst/>
          </a:prstGeom>
          <a:noFill/>
        </p:spPr>
        <p:txBody>
          <a:bodyPr wrap="square" rtlCol="0">
            <a:spAutoFit/>
          </a:bodyPr>
          <a:lstStyle/>
          <a:p>
            <a:r>
              <a:rPr lang="en-US" sz="2400" dirty="0" smtClean="0"/>
              <a:t> “</a:t>
            </a:r>
            <a:r>
              <a:rPr lang="en-US" sz="2400" i="1" dirty="0" smtClean="0"/>
              <a:t>Recent </a:t>
            </a:r>
            <a:r>
              <a:rPr lang="en-US" sz="2400" i="1" dirty="0"/>
              <a:t>research has slowly corroded a belief that selective attention and consciousness are so tightly entangled that they cannot be individually </a:t>
            </a:r>
            <a:r>
              <a:rPr lang="en-US" sz="2400" i="1" dirty="0" smtClean="0"/>
              <a:t>examined</a:t>
            </a:r>
            <a:r>
              <a:rPr lang="en-US" sz="2400" dirty="0" smtClean="0"/>
              <a:t>.” (van </a:t>
            </a:r>
            <a:r>
              <a:rPr lang="en-US" sz="2400" dirty="0" err="1" smtClean="0"/>
              <a:t>Boxtel</a:t>
            </a:r>
            <a:r>
              <a:rPr lang="en-US" sz="2400" dirty="0" smtClean="0"/>
              <a:t> et al. 2010)</a:t>
            </a:r>
          </a:p>
          <a:p>
            <a:endParaRPr lang="en-US" sz="2400" dirty="0"/>
          </a:p>
          <a:p>
            <a:r>
              <a:rPr lang="en-US" sz="2400" dirty="0" smtClean="0"/>
              <a:t>Attention: Local feature-specific modulation of neural activity</a:t>
            </a:r>
          </a:p>
          <a:p>
            <a:endParaRPr lang="en-US" sz="2400" dirty="0"/>
          </a:p>
          <a:p>
            <a:r>
              <a:rPr lang="en-US" sz="2400" dirty="0" smtClean="0"/>
              <a:t>Awareness: A downstream process, dependent in an uncertain manner on attention.</a:t>
            </a:r>
          </a:p>
          <a:p>
            <a:endParaRPr lang="en-US" sz="2400" dirty="0"/>
          </a:p>
          <a:p>
            <a:r>
              <a:rPr lang="en-US" sz="2400" dirty="0" smtClean="0"/>
              <a:t>If attention and awareness are dissociable, their models should implement different computations.</a:t>
            </a:r>
          </a:p>
        </p:txBody>
      </p:sp>
      <p:pic>
        <p:nvPicPr>
          <p:cNvPr id="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4953000"/>
            <a:ext cx="1865670"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2470" y="4921468"/>
            <a:ext cx="1974939" cy="1814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61257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6" y="-20782"/>
            <a:ext cx="12182476" cy="687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 descr="http://tourismus.meinestadt.de/;pass/site/meinestadt/get/documents/meinestadt/images/Stadtspezifisch/Berlin/berlin-panorama-widescreen_unbekannt_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6" y="-14094"/>
            <a:ext cx="12179360" cy="6878782"/>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3810000" y="1752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p:cNvSpPr/>
          <p:nvPr/>
        </p:nvSpPr>
        <p:spPr>
          <a:xfrm>
            <a:off x="1004455" y="-651164"/>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p:cNvSpPr/>
          <p:nvPr/>
        </p:nvSpPr>
        <p:spPr>
          <a:xfrm>
            <a:off x="9843655" y="6428509"/>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p:cNvSpPr/>
          <p:nvPr/>
        </p:nvSpPr>
        <p:spPr>
          <a:xfrm>
            <a:off x="10515600" y="-249382"/>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p:cNvSpPr/>
          <p:nvPr/>
        </p:nvSpPr>
        <p:spPr>
          <a:xfrm>
            <a:off x="5029200" y="-762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p:cNvSpPr/>
          <p:nvPr/>
        </p:nvSpPr>
        <p:spPr>
          <a:xfrm>
            <a:off x="-3276600" y="-3048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p:cNvSpPr/>
          <p:nvPr/>
        </p:nvSpPr>
        <p:spPr>
          <a:xfrm>
            <a:off x="-3124200" y="7239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p:cNvSpPr/>
          <p:nvPr/>
        </p:nvSpPr>
        <p:spPr>
          <a:xfrm>
            <a:off x="152400" y="71628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p:cNvSpPr/>
          <p:nvPr/>
        </p:nvSpPr>
        <p:spPr>
          <a:xfrm>
            <a:off x="5334000" y="7086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p:cNvSpPr/>
          <p:nvPr/>
        </p:nvSpPr>
        <p:spPr>
          <a:xfrm>
            <a:off x="2819400" y="-609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p:cNvSpPr/>
          <p:nvPr/>
        </p:nvSpPr>
        <p:spPr>
          <a:xfrm>
            <a:off x="10668000" y="3657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11049000" y="54864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p:cNvSpPr/>
          <p:nvPr/>
        </p:nvSpPr>
        <p:spPr>
          <a:xfrm>
            <a:off x="-3619500" y="3657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p:cNvSpPr/>
          <p:nvPr/>
        </p:nvSpPr>
        <p:spPr>
          <a:xfrm>
            <a:off x="6553200" y="725805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p:cNvSpPr/>
          <p:nvPr/>
        </p:nvSpPr>
        <p:spPr>
          <a:xfrm>
            <a:off x="8686800" y="7239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p:cNvSpPr/>
          <p:nvPr/>
        </p:nvSpPr>
        <p:spPr>
          <a:xfrm>
            <a:off x="-1752600" y="207818"/>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p:cNvSpPr/>
          <p:nvPr/>
        </p:nvSpPr>
        <p:spPr>
          <a:xfrm>
            <a:off x="8209547" y="-8382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3886200" y="-605589"/>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p:cNvSpPr/>
          <p:nvPr/>
        </p:nvSpPr>
        <p:spPr>
          <a:xfrm>
            <a:off x="-762000" y="-651164"/>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p:cNvSpPr/>
          <p:nvPr/>
        </p:nvSpPr>
        <p:spPr>
          <a:xfrm>
            <a:off x="-2207795" y="5574267"/>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p:cNvSpPr/>
          <p:nvPr/>
        </p:nvSpPr>
        <p:spPr>
          <a:xfrm>
            <a:off x="-2971800" y="73914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11277600" y="2944501"/>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11746832" y="38862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895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33333E-6 2.59259E-6 L 1.41667 2.59259E-6 " pathEditMode="relative" rAng="0" ptsTypes="AA">
                                      <p:cBhvr>
                                        <p:cTn id="6" dur="2000" fill="hold"/>
                                        <p:tgtEl>
                                          <p:spTgt spid="24"/>
                                        </p:tgtEl>
                                        <p:attrNameLst>
                                          <p:attrName>ppt_x</p:attrName>
                                          <p:attrName>ppt_y</p:attrName>
                                        </p:attrNameLst>
                                      </p:cBhvr>
                                      <p:rCtr x="70833"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4.16667E-6 4.07407E-6 L -0.00157 1.17268 " pathEditMode="relative" rAng="0" ptsTypes="AA">
                                      <p:cBhvr>
                                        <p:cTn id="10" dur="1000" fill="hold"/>
                                        <p:tgtEl>
                                          <p:spTgt spid="6"/>
                                        </p:tgtEl>
                                        <p:attrNameLst>
                                          <p:attrName>ppt_x</p:attrName>
                                          <p:attrName>ppt_y</p:attrName>
                                        </p:attrNameLst>
                                      </p:cBhvr>
                                      <p:rCtr x="-87" y="58634"/>
                                    </p:animMotion>
                                  </p:childTnLst>
                                </p:cTn>
                              </p:par>
                              <p:par>
                                <p:cTn id="11" presetID="49" presetClass="path" presetSubtype="0" accel="50000" decel="50000" fill="hold" grpId="0" nodeType="withEffect">
                                  <p:stCondLst>
                                    <p:cond delay="100"/>
                                  </p:stCondLst>
                                  <p:childTnLst>
                                    <p:animMotion origin="layout" path="M 0 -4.21965E-6 L -1.4 0.85758 " pathEditMode="relative" rAng="0" ptsTypes="AA">
                                      <p:cBhvr>
                                        <p:cTn id="12" dur="1000" fill="hold"/>
                                        <p:tgtEl>
                                          <p:spTgt spid="8"/>
                                        </p:tgtEl>
                                        <p:attrNameLst>
                                          <p:attrName>ppt_x</p:attrName>
                                          <p:attrName>ppt_y</p:attrName>
                                        </p:attrNameLst>
                                      </p:cBhvr>
                                      <p:rCtr x="-70000" y="42867"/>
                                    </p:animMotion>
                                  </p:childTnLst>
                                </p:cTn>
                              </p:par>
                              <p:par>
                                <p:cTn id="13" presetID="37" presetClass="path" presetSubtype="0" accel="50000" decel="50000" fill="hold" grpId="0" nodeType="withEffect">
                                  <p:stCondLst>
                                    <p:cond delay="200"/>
                                  </p:stCondLst>
                                  <p:childTnLst>
                                    <p:animMotion origin="layout" path="M 0 -2.22222E-6 L 0.49132 0.05602 C 0.59427 0.06875 0.74844 0.07616 0.90885 0.07616 C 1.09219 0.07616 1.23872 0.06875 1.34167 0.05602 L 1.83333 -2.22222E-6 " pathEditMode="relative" rAng="0" ptsTypes="FffFF">
                                      <p:cBhvr>
                                        <p:cTn id="14" dur="1000" fill="hold"/>
                                        <p:tgtEl>
                                          <p:spTgt spid="4"/>
                                        </p:tgtEl>
                                        <p:attrNameLst>
                                          <p:attrName>ppt_x</p:attrName>
                                          <p:attrName>ppt_y</p:attrName>
                                        </p:attrNameLst>
                                      </p:cBhvr>
                                      <p:rCtr x="91667" y="3796"/>
                                    </p:animMotion>
                                  </p:childTnLst>
                                </p:cTn>
                              </p:par>
                              <p:par>
                                <p:cTn id="15" presetID="49" presetClass="path" presetSubtype="0" accel="50000" decel="50000" fill="hold" grpId="0" nodeType="withEffect">
                                  <p:stCondLst>
                                    <p:cond delay="400"/>
                                  </p:stCondLst>
                                  <p:childTnLst>
                                    <p:animMotion origin="layout" path="M 0 -2.22222E-6 L -0.33333 1.24445 " pathEditMode="relative" rAng="0" ptsTypes="AA">
                                      <p:cBhvr>
                                        <p:cTn id="16" dur="1000" fill="hold"/>
                                        <p:tgtEl>
                                          <p:spTgt spid="11"/>
                                        </p:tgtEl>
                                        <p:attrNameLst>
                                          <p:attrName>ppt_x</p:attrName>
                                          <p:attrName>ppt_y</p:attrName>
                                        </p:attrNameLst>
                                      </p:cBhvr>
                                      <p:rCtr x="-16667" y="62222"/>
                                    </p:animMotion>
                                  </p:childTnLst>
                                </p:cTn>
                              </p:par>
                              <p:par>
                                <p:cTn id="17" presetID="49" presetClass="path" presetSubtype="0" accel="50000" decel="50000" fill="hold" grpId="0" nodeType="withEffect">
                                  <p:stCondLst>
                                    <p:cond delay="600"/>
                                  </p:stCondLst>
                                  <p:childTnLst>
                                    <p:animMotion origin="layout" path="M -3.33333E-6 -3.33333E-6 L 0.8 1.10602 " pathEditMode="relative" rAng="0" ptsTypes="AA">
                                      <p:cBhvr>
                                        <p:cTn id="18" dur="1000" fill="hold"/>
                                        <p:tgtEl>
                                          <p:spTgt spid="12"/>
                                        </p:tgtEl>
                                        <p:attrNameLst>
                                          <p:attrName>ppt_x</p:attrName>
                                          <p:attrName>ppt_y</p:attrName>
                                        </p:attrNameLst>
                                      </p:cBhvr>
                                      <p:rCtr x="40000" y="55301"/>
                                    </p:animMotion>
                                  </p:childTnLst>
                                </p:cTn>
                              </p:par>
                              <p:par>
                                <p:cTn id="19" presetID="49" presetClass="path" presetSubtype="0" accel="50000" decel="50000" fill="hold" grpId="0" nodeType="withEffect">
                                  <p:stCondLst>
                                    <p:cond delay="600"/>
                                  </p:stCondLst>
                                  <p:childTnLst>
                                    <p:animMotion origin="layout" path="M -3.33333E-6 1.11111E-6 L 0.65834 -1.15556 " pathEditMode="relative" rAng="0" ptsTypes="AA">
                                      <p:cBhvr>
                                        <p:cTn id="20" dur="1000" fill="hold"/>
                                        <p:tgtEl>
                                          <p:spTgt spid="13"/>
                                        </p:tgtEl>
                                        <p:attrNameLst>
                                          <p:attrName>ppt_x</p:attrName>
                                          <p:attrName>ppt_y</p:attrName>
                                        </p:attrNameLst>
                                      </p:cBhvr>
                                      <p:rCtr x="32917" y="-57778"/>
                                    </p:animMotion>
                                  </p:childTnLst>
                                </p:cTn>
                              </p:par>
                              <p:par>
                                <p:cTn id="21" presetID="49" presetClass="path" presetSubtype="0" accel="50000" decel="50000" fill="hold" grpId="0" nodeType="withEffect">
                                  <p:stCondLst>
                                    <p:cond delay="800"/>
                                  </p:stCondLst>
                                  <p:childTnLst>
                                    <p:animMotion origin="layout" path="M -3.33333E-6 1.11111E-6 L 0.65834 -1.15556 " pathEditMode="relative" rAng="0" ptsTypes="AA">
                                      <p:cBhvr>
                                        <p:cTn id="22" dur="1000" fill="hold"/>
                                        <p:tgtEl>
                                          <p:spTgt spid="14"/>
                                        </p:tgtEl>
                                        <p:attrNameLst>
                                          <p:attrName>ppt_x</p:attrName>
                                          <p:attrName>ppt_y</p:attrName>
                                        </p:attrNameLst>
                                      </p:cBhvr>
                                      <p:rCtr x="32917" y="-57778"/>
                                    </p:animMotion>
                                  </p:childTnLst>
                                </p:cTn>
                              </p:par>
                              <p:par>
                                <p:cTn id="23" presetID="42" presetClass="path" presetSubtype="0" accel="50000" decel="50000" fill="hold" grpId="0" nodeType="withEffect">
                                  <p:stCondLst>
                                    <p:cond delay="1100"/>
                                  </p:stCondLst>
                                  <p:childTnLst>
                                    <p:animMotion origin="layout" path="M 4.16667E-6 4.07407E-6 L -0.00157 1.17268 " pathEditMode="relative" rAng="0" ptsTypes="AA">
                                      <p:cBhvr>
                                        <p:cTn id="24" dur="1000" fill="hold"/>
                                        <p:tgtEl>
                                          <p:spTgt spid="29"/>
                                        </p:tgtEl>
                                        <p:attrNameLst>
                                          <p:attrName>ppt_x</p:attrName>
                                          <p:attrName>ppt_y</p:attrName>
                                        </p:attrNameLst>
                                      </p:cBhvr>
                                      <p:rCtr x="-87" y="58634"/>
                                    </p:animMotion>
                                  </p:childTnLst>
                                </p:cTn>
                              </p:par>
                              <p:par>
                                <p:cTn id="25" presetID="49" presetClass="path" presetSubtype="0" accel="50000" decel="50000" fill="hold" grpId="0" nodeType="withEffect">
                                  <p:stCondLst>
                                    <p:cond delay="1200"/>
                                  </p:stCondLst>
                                  <p:childTnLst>
                                    <p:animMotion origin="layout" path="M -0.04167 0.06667 L -0.03333 -1.14444 " pathEditMode="relative" rAng="0" ptsTypes="AA">
                                      <p:cBhvr>
                                        <p:cTn id="26" dur="1000" fill="hold"/>
                                        <p:tgtEl>
                                          <p:spTgt spid="15"/>
                                        </p:tgtEl>
                                        <p:attrNameLst>
                                          <p:attrName>ppt_x</p:attrName>
                                          <p:attrName>ppt_y</p:attrName>
                                        </p:attrNameLst>
                                      </p:cBhvr>
                                      <p:rCtr x="417" y="-60556"/>
                                    </p:animMotion>
                                  </p:childTnLst>
                                </p:cTn>
                              </p:par>
                              <p:par>
                                <p:cTn id="27" presetID="37" presetClass="path" presetSubtype="0" accel="50000" decel="50000" fill="hold" grpId="0" nodeType="withEffect">
                                  <p:stCondLst>
                                    <p:cond delay="1300"/>
                                  </p:stCondLst>
                                  <p:childTnLst>
                                    <p:animMotion origin="layout" path="M -0.0085 -0.08264 L 0.48282 -0.02662 C 0.58577 -0.01389 0.73993 -0.00648 0.90035 -0.00648 C 1.08368 -0.00648 1.23021 -0.01389 1.33316 -0.02662 L 1.82483 -0.08264 " pathEditMode="relative" rAng="0" ptsTypes="FffFF">
                                      <p:cBhvr>
                                        <p:cTn id="28" dur="1000" fill="hold"/>
                                        <p:tgtEl>
                                          <p:spTgt spid="30"/>
                                        </p:tgtEl>
                                        <p:attrNameLst>
                                          <p:attrName>ppt_x</p:attrName>
                                          <p:attrName>ppt_y</p:attrName>
                                        </p:attrNameLst>
                                      </p:cBhvr>
                                      <p:rCtr x="91667" y="3796"/>
                                    </p:animMotion>
                                  </p:childTnLst>
                                </p:cTn>
                              </p:par>
                              <p:par>
                                <p:cTn id="29" presetID="49" presetClass="path" presetSubtype="0" accel="50000" decel="50000" fill="hold" grpId="0" nodeType="withEffect">
                                  <p:stCondLst>
                                    <p:cond delay="1600"/>
                                  </p:stCondLst>
                                  <p:childTnLst>
                                    <p:animMotion origin="layout" path="M -3.33333E-6 -3.33333E-6 L 0.175 1.2 " pathEditMode="relative" rAng="0" ptsTypes="AA">
                                      <p:cBhvr>
                                        <p:cTn id="30" dur="1000" fill="hold"/>
                                        <p:tgtEl>
                                          <p:spTgt spid="16"/>
                                        </p:tgtEl>
                                        <p:attrNameLst>
                                          <p:attrName>ppt_x</p:attrName>
                                          <p:attrName>ppt_y</p:attrName>
                                        </p:attrNameLst>
                                      </p:cBhvr>
                                      <p:rCtr x="8750" y="60000"/>
                                    </p:animMotion>
                                  </p:childTnLst>
                                </p:cTn>
                              </p:par>
                              <p:par>
                                <p:cTn id="31" presetID="49" presetClass="path" presetSubtype="0" accel="50000" decel="50000" fill="hold" grpId="0" nodeType="withEffect">
                                  <p:stCondLst>
                                    <p:cond delay="1800"/>
                                  </p:stCondLst>
                                  <p:childTnLst>
                                    <p:animMotion origin="layout" path="M -0.0401 -0.04444 L -1.0901 -1.27777 " pathEditMode="relative" rAng="0" ptsTypes="AA">
                                      <p:cBhvr>
                                        <p:cTn id="32" dur="1000" fill="hold"/>
                                        <p:tgtEl>
                                          <p:spTgt spid="22"/>
                                        </p:tgtEl>
                                        <p:attrNameLst>
                                          <p:attrName>ppt_x</p:attrName>
                                          <p:attrName>ppt_y</p:attrName>
                                        </p:attrNameLst>
                                      </p:cBhvr>
                                      <p:rCtr x="-52500" y="-61667"/>
                                    </p:animMotion>
                                  </p:childTnLst>
                                </p:cTn>
                              </p:par>
                              <p:par>
                                <p:cTn id="33" presetID="49" presetClass="path" presetSubtype="0" accel="50000" decel="50000" fill="hold" grpId="0" nodeType="withEffect">
                                  <p:stCondLst>
                                    <p:cond delay="2000"/>
                                  </p:stCondLst>
                                  <p:childTnLst>
                                    <p:animMotion origin="layout" path="M 0.56441 -0.04444 L 1.22274 -1.2 " pathEditMode="relative" rAng="0" ptsTypes="AA">
                                      <p:cBhvr>
                                        <p:cTn id="34" dur="1000" fill="hold"/>
                                        <p:tgtEl>
                                          <p:spTgt spid="31"/>
                                        </p:tgtEl>
                                        <p:attrNameLst>
                                          <p:attrName>ppt_x</p:attrName>
                                          <p:attrName>ppt_y</p:attrName>
                                        </p:attrNameLst>
                                      </p:cBhvr>
                                      <p:rCtr x="32917" y="-57778"/>
                                    </p:animMotion>
                                  </p:childTnLst>
                                </p:cTn>
                              </p:par>
                              <p:par>
                                <p:cTn id="35" presetID="49" presetClass="path" presetSubtype="0" accel="50000" decel="50000" fill="hold" grpId="0" nodeType="withEffect">
                                  <p:stCondLst>
                                    <p:cond delay="2200"/>
                                  </p:stCondLst>
                                  <p:childTnLst>
                                    <p:animMotion origin="layout" path="M -3.33333E-6 1.11111E-6 L 0.65834 -1.15556 " pathEditMode="relative" rAng="0" ptsTypes="AA">
                                      <p:cBhvr>
                                        <p:cTn id="36" dur="1000" fill="hold"/>
                                        <p:tgtEl>
                                          <p:spTgt spid="21"/>
                                        </p:tgtEl>
                                        <p:attrNameLst>
                                          <p:attrName>ppt_x</p:attrName>
                                          <p:attrName>ppt_y</p:attrName>
                                        </p:attrNameLst>
                                      </p:cBhvr>
                                      <p:rCtr x="32917" y="-57778"/>
                                    </p:animMotion>
                                  </p:childTnLst>
                                </p:cTn>
                              </p:par>
                              <p:par>
                                <p:cTn id="37" presetID="49" presetClass="path" presetSubtype="0" accel="50000" decel="50000" fill="hold" grpId="0" nodeType="withEffect">
                                  <p:stCondLst>
                                    <p:cond delay="2600"/>
                                  </p:stCondLst>
                                  <p:childTnLst>
                                    <p:animMotion origin="layout" path="M 0 -4.21965E-6 L -1.4 0.85758 " pathEditMode="relative" rAng="0" ptsTypes="AA">
                                      <p:cBhvr>
                                        <p:cTn id="38" dur="1000" fill="hold"/>
                                        <p:tgtEl>
                                          <p:spTgt spid="32"/>
                                        </p:tgtEl>
                                        <p:attrNameLst>
                                          <p:attrName>ppt_x</p:attrName>
                                          <p:attrName>ppt_y</p:attrName>
                                        </p:attrNameLst>
                                      </p:cBhvr>
                                      <p:rCtr x="-70000" y="42867"/>
                                    </p:animMotion>
                                  </p:childTnLst>
                                </p:cTn>
                              </p:par>
                              <p:par>
                                <p:cTn id="39" presetID="49" presetClass="path" presetSubtype="0" accel="50000" decel="50000" fill="hold" grpId="0" nodeType="withEffect">
                                  <p:stCondLst>
                                    <p:cond delay="2800"/>
                                  </p:stCondLst>
                                  <p:childTnLst>
                                    <p:animMotion origin="layout" path="M 3.33333E-6 3.33333E-6 L -1.49167 0.11111 " pathEditMode="relative" rAng="0" ptsTypes="AA">
                                      <p:cBhvr>
                                        <p:cTn id="40" dur="1000" fill="hold"/>
                                        <p:tgtEl>
                                          <p:spTgt spid="17"/>
                                        </p:tgtEl>
                                        <p:attrNameLst>
                                          <p:attrName>ppt_x</p:attrName>
                                          <p:attrName>ppt_y</p:attrName>
                                        </p:attrNameLst>
                                      </p:cBhvr>
                                      <p:rCtr x="-74583" y="5556"/>
                                    </p:animMotion>
                                  </p:childTnLst>
                                </p:cTn>
                              </p:par>
                              <p:par>
                                <p:cTn id="41" presetID="37" presetClass="path" presetSubtype="0" accel="50000" decel="50000" fill="hold" grpId="0" nodeType="withEffect">
                                  <p:stCondLst>
                                    <p:cond delay="3200"/>
                                  </p:stCondLst>
                                  <p:childTnLst>
                                    <p:animMotion origin="layout" path="M -5.55112E-17 -0.27777 L 0.47344 -0.03379 C 0.57257 0.02153 0.72118 0.05394 0.87569 0.05394 C 1.05243 0.05394 1.19358 0.02153 1.29271 -0.03379 L 1.76667 -0.27777 " pathEditMode="relative" rAng="0" ptsTypes="FffFF">
                                      <p:cBhvr>
                                        <p:cTn id="42" dur="1000" fill="hold"/>
                                        <p:tgtEl>
                                          <p:spTgt spid="19"/>
                                        </p:tgtEl>
                                        <p:attrNameLst>
                                          <p:attrName>ppt_x</p:attrName>
                                          <p:attrName>ppt_y</p:attrName>
                                        </p:attrNameLst>
                                      </p:cBhvr>
                                      <p:rCtr x="88333" y="16574"/>
                                    </p:animMotion>
                                  </p:childTnLst>
                                </p:cTn>
                              </p:par>
                              <p:par>
                                <p:cTn id="43" presetID="49" presetClass="path" presetSubtype="0" accel="50000" decel="50000" fill="hold" grpId="0" nodeType="withEffect">
                                  <p:stCondLst>
                                    <p:cond delay="3500"/>
                                  </p:stCondLst>
                                  <p:childTnLst>
                                    <p:animMotion origin="layout" path="M 0 -4.21965E-6 L -1.4 0.85758 " pathEditMode="relative" rAng="0" ptsTypes="AA">
                                      <p:cBhvr>
                                        <p:cTn id="44" dur="1000" fill="hold"/>
                                        <p:tgtEl>
                                          <p:spTgt spid="33"/>
                                        </p:tgtEl>
                                        <p:attrNameLst>
                                          <p:attrName>ppt_x</p:attrName>
                                          <p:attrName>ppt_y</p:attrName>
                                        </p:attrNameLst>
                                      </p:cBhvr>
                                      <p:rCtr x="-70000" y="42867"/>
                                    </p:animMotion>
                                  </p:childTnLst>
                                </p:cTn>
                              </p:par>
                              <p:par>
                                <p:cTn id="45" presetID="49" presetClass="path" presetSubtype="0" accel="50000" decel="50000" fill="hold" grpId="0" nodeType="withEffect">
                                  <p:stCondLst>
                                    <p:cond delay="3700"/>
                                  </p:stCondLst>
                                  <p:childTnLst>
                                    <p:animMotion origin="layout" path="M 0.025 -0.2 L -1.46666 -0.08889 " pathEditMode="relative" rAng="0" ptsTypes="AA">
                                      <p:cBhvr>
                                        <p:cTn id="46" dur="1000" fill="hold"/>
                                        <p:tgtEl>
                                          <p:spTgt spid="18"/>
                                        </p:tgtEl>
                                        <p:attrNameLst>
                                          <p:attrName>ppt_x</p:attrName>
                                          <p:attrName>ppt_y</p:attrName>
                                        </p:attrNameLst>
                                      </p:cBhvr>
                                      <p:rCtr x="-74583" y="5556"/>
                                    </p:animMotion>
                                  </p:childTnLst>
                                </p:cTn>
                              </p:par>
                              <p:par>
                                <p:cTn id="47" presetID="49" presetClass="path" presetSubtype="0" accel="50000" decel="50000" fill="hold" grpId="0" nodeType="withEffect">
                                  <p:stCondLst>
                                    <p:cond delay="4000"/>
                                  </p:stCondLst>
                                  <p:childTnLst>
                                    <p:animMotion origin="layout" path="M 0 -2.22222E-6 L -0.33333 1.24445 " pathEditMode="relative" rAng="0" ptsTypes="AA">
                                      <p:cBhvr>
                                        <p:cTn id="48" dur="1000" fill="hold"/>
                                        <p:tgtEl>
                                          <p:spTgt spid="27"/>
                                        </p:tgtEl>
                                        <p:attrNameLst>
                                          <p:attrName>ppt_x</p:attrName>
                                          <p:attrName>ppt_y</p:attrName>
                                        </p:attrNameLst>
                                      </p:cBhvr>
                                      <p:rCtr x="-16667" y="62222"/>
                                    </p:animMotion>
                                  </p:childTnLst>
                                </p:cTn>
                              </p:par>
                              <p:par>
                                <p:cTn id="49" presetID="49" presetClass="path" presetSubtype="0" accel="50000" decel="50000" fill="hold" grpId="0" nodeType="withEffect">
                                  <p:stCondLst>
                                    <p:cond delay="4100"/>
                                  </p:stCondLst>
                                  <p:childTnLst>
                                    <p:animMotion origin="layout" path="M -3.33333E-6 -3.33333E-6 L 0.175 1.2 " pathEditMode="relative" rAng="0" ptsTypes="AA">
                                      <p:cBhvr>
                                        <p:cTn id="50" dur="1000" fill="hold"/>
                                        <p:tgtEl>
                                          <p:spTgt spid="28"/>
                                        </p:tgtEl>
                                        <p:attrNameLst>
                                          <p:attrName>ppt_x</p:attrName>
                                          <p:attrName>ppt_y</p:attrName>
                                        </p:attrNameLst>
                                      </p:cBhvr>
                                      <p:rCtr x="8750" y="60000"/>
                                    </p:animMotion>
                                  </p:childTnLst>
                                </p:cTn>
                              </p:par>
                              <p:par>
                                <p:cTn id="51" presetID="10" presetClass="exit" presetSubtype="0" fill="hold" nodeType="withEffect">
                                  <p:stCondLst>
                                    <p:cond delay="0"/>
                                  </p:stCondLst>
                                  <p:childTnLst>
                                    <p:animEffect transition="out" filter="fade">
                                      <p:cBhvr>
                                        <p:cTn id="52" dur="5000"/>
                                        <p:tgtEl>
                                          <p:spTgt spid="34"/>
                                        </p:tgtEl>
                                      </p:cBhvr>
                                    </p:animEffect>
                                    <p:set>
                                      <p:cBhvr>
                                        <p:cTn id="53" dur="1" fill="hold">
                                          <p:stCondLst>
                                            <p:cond delay="49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4" grpId="0" animBg="1"/>
      <p:bldP spid="27" grpId="0" animBg="1"/>
      <p:bldP spid="28" grpId="0" animBg="1"/>
      <p:bldP spid="29" grpId="0" animBg="1"/>
      <p:bldP spid="30" grpId="0" animBg="1"/>
      <p:bldP spid="31" grpId="0" animBg="1"/>
      <p:bldP spid="32" grpId="0" animBg="1"/>
      <p:bldP spid="3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5877699" cy="584775"/>
          </a:xfrm>
          <a:prstGeom prst="rect">
            <a:avLst/>
          </a:prstGeom>
          <a:noFill/>
        </p:spPr>
        <p:txBody>
          <a:bodyPr wrap="none" rtlCol="0">
            <a:spAutoFit/>
          </a:bodyPr>
          <a:lstStyle/>
          <a:p>
            <a:r>
              <a:rPr lang="en-US" sz="3200" dirty="0" smtClean="0"/>
              <a:t>Conceptual Overview: Task Design</a:t>
            </a:r>
            <a:endParaRPr lang="en-US" sz="3200" dirty="0"/>
          </a:p>
        </p:txBody>
      </p:sp>
      <p:sp>
        <p:nvSpPr>
          <p:cNvPr id="9" name="TextBox 8"/>
          <p:cNvSpPr txBox="1"/>
          <p:nvPr/>
        </p:nvSpPr>
        <p:spPr>
          <a:xfrm>
            <a:off x="271956" y="1066800"/>
            <a:ext cx="8567244" cy="2308324"/>
          </a:xfrm>
          <a:prstGeom prst="rect">
            <a:avLst/>
          </a:prstGeom>
          <a:noFill/>
        </p:spPr>
        <p:txBody>
          <a:bodyPr wrap="square" rtlCol="0">
            <a:spAutoFit/>
          </a:bodyPr>
          <a:lstStyle/>
          <a:p>
            <a:pPr marL="457200" indent="-457200">
              <a:buFont typeface="+mj-lt"/>
              <a:buAutoNum type="arabicPeriod"/>
            </a:pPr>
            <a:r>
              <a:rPr lang="en-US" sz="2400" dirty="0" smtClean="0"/>
              <a:t>Where are the representations for different properties of stimuli held in the brain?</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endParaRPr lang="en-US" sz="2400" dirty="0" smtClean="0"/>
          </a:p>
        </p:txBody>
      </p:sp>
    </p:spTree>
    <p:extLst>
      <p:ext uri="{BB962C8B-B14F-4D97-AF65-F5344CB8AC3E}">
        <p14:creationId xmlns:p14="http://schemas.microsoft.com/office/powerpoint/2010/main" val="373009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5877699" cy="584775"/>
          </a:xfrm>
          <a:prstGeom prst="rect">
            <a:avLst/>
          </a:prstGeom>
          <a:noFill/>
        </p:spPr>
        <p:txBody>
          <a:bodyPr wrap="none" rtlCol="0">
            <a:spAutoFit/>
          </a:bodyPr>
          <a:lstStyle/>
          <a:p>
            <a:r>
              <a:rPr lang="en-US" sz="3200" dirty="0" smtClean="0"/>
              <a:t>Conceptual Overview: Task Design</a:t>
            </a:r>
            <a:endParaRPr lang="en-US" sz="3200" dirty="0"/>
          </a:p>
        </p:txBody>
      </p:sp>
      <p:sp>
        <p:nvSpPr>
          <p:cNvPr id="9" name="TextBox 8"/>
          <p:cNvSpPr txBox="1"/>
          <p:nvPr/>
        </p:nvSpPr>
        <p:spPr>
          <a:xfrm>
            <a:off x="271956" y="1066800"/>
            <a:ext cx="8567244" cy="2308324"/>
          </a:xfrm>
          <a:prstGeom prst="rect">
            <a:avLst/>
          </a:prstGeom>
          <a:noFill/>
        </p:spPr>
        <p:txBody>
          <a:bodyPr wrap="square" rtlCol="0">
            <a:spAutoFit/>
          </a:bodyPr>
          <a:lstStyle/>
          <a:p>
            <a:pPr marL="457200" indent="-457200">
              <a:buFont typeface="+mj-lt"/>
              <a:buAutoNum type="arabicPeriod"/>
            </a:pPr>
            <a:r>
              <a:rPr lang="en-US" sz="2400" dirty="0" smtClean="0"/>
              <a:t>Where are the representations for different properties of stimuli held in the brain?</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endParaRPr lang="en-US" sz="2400" dirty="0" smtClean="0"/>
          </a:p>
        </p:txBody>
      </p:sp>
      <p:sp>
        <p:nvSpPr>
          <p:cNvPr id="8" name="TextBox 7"/>
          <p:cNvSpPr txBox="1"/>
          <p:nvPr/>
        </p:nvSpPr>
        <p:spPr>
          <a:xfrm>
            <a:off x="6553200" y="6096000"/>
            <a:ext cx="2438400" cy="646331"/>
          </a:xfrm>
          <a:prstGeom prst="rect">
            <a:avLst/>
          </a:prstGeom>
          <a:noFill/>
        </p:spPr>
        <p:txBody>
          <a:bodyPr wrap="square" rtlCol="0">
            <a:spAutoFit/>
          </a:bodyPr>
          <a:lstStyle/>
          <a:p>
            <a:r>
              <a:rPr lang="en-US" dirty="0" smtClean="0"/>
              <a:t>Hara et al., 2014</a:t>
            </a:r>
          </a:p>
          <a:p>
            <a:r>
              <a:rPr lang="en-US" dirty="0" err="1" smtClean="0"/>
              <a:t>Tjan</a:t>
            </a:r>
            <a:r>
              <a:rPr lang="en-US" dirty="0" smtClean="0"/>
              <a:t> et al., 2006</a:t>
            </a:r>
            <a:endParaRPr lang="en-US" dirty="0"/>
          </a:p>
        </p:txBody>
      </p:sp>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220961"/>
            <a:ext cx="3487892" cy="3943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25478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5877699" cy="584775"/>
          </a:xfrm>
          <a:prstGeom prst="rect">
            <a:avLst/>
          </a:prstGeom>
          <a:noFill/>
        </p:spPr>
        <p:txBody>
          <a:bodyPr wrap="none" rtlCol="0">
            <a:spAutoFit/>
          </a:bodyPr>
          <a:lstStyle/>
          <a:p>
            <a:r>
              <a:rPr lang="en-US" sz="3200" dirty="0" smtClean="0"/>
              <a:t>Conceptual Overview: Task Design</a:t>
            </a:r>
            <a:endParaRPr lang="en-US" sz="3200" dirty="0"/>
          </a:p>
        </p:txBody>
      </p:sp>
      <p:sp>
        <p:nvSpPr>
          <p:cNvPr id="9" name="TextBox 8"/>
          <p:cNvSpPr txBox="1"/>
          <p:nvPr/>
        </p:nvSpPr>
        <p:spPr>
          <a:xfrm>
            <a:off x="271956" y="1066800"/>
            <a:ext cx="8567244" cy="2308324"/>
          </a:xfrm>
          <a:prstGeom prst="rect">
            <a:avLst/>
          </a:prstGeom>
          <a:noFill/>
        </p:spPr>
        <p:txBody>
          <a:bodyPr wrap="square" rtlCol="0">
            <a:spAutoFit/>
          </a:bodyPr>
          <a:lstStyle/>
          <a:p>
            <a:pPr marL="457200" indent="-457200">
              <a:buFont typeface="+mj-lt"/>
              <a:buAutoNum type="arabicPeriod"/>
            </a:pPr>
            <a:r>
              <a:rPr lang="en-US" sz="2400" dirty="0" smtClean="0"/>
              <a:t>Where are the representations for different properties of stimuli held in the brain?</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endParaRPr lang="en-US" sz="2400" dirty="0" smtClean="0"/>
          </a:p>
        </p:txBody>
      </p:sp>
      <p:sp>
        <p:nvSpPr>
          <p:cNvPr id="8" name="TextBox 7"/>
          <p:cNvSpPr txBox="1"/>
          <p:nvPr/>
        </p:nvSpPr>
        <p:spPr>
          <a:xfrm>
            <a:off x="6553200" y="6096000"/>
            <a:ext cx="2438400" cy="646331"/>
          </a:xfrm>
          <a:prstGeom prst="rect">
            <a:avLst/>
          </a:prstGeom>
          <a:noFill/>
        </p:spPr>
        <p:txBody>
          <a:bodyPr wrap="square" rtlCol="0">
            <a:spAutoFit/>
          </a:bodyPr>
          <a:lstStyle/>
          <a:p>
            <a:r>
              <a:rPr lang="en-US" dirty="0" smtClean="0"/>
              <a:t>Hara et al., 2014</a:t>
            </a:r>
          </a:p>
          <a:p>
            <a:r>
              <a:rPr lang="en-US" dirty="0" err="1" smtClean="0"/>
              <a:t>Tjan</a:t>
            </a:r>
            <a:r>
              <a:rPr lang="en-US" dirty="0" smtClean="0"/>
              <a:t> et al., 2006</a:t>
            </a:r>
            <a:endParaRPr lang="en-US" dirty="0"/>
          </a:p>
        </p:txBody>
      </p:sp>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220961"/>
            <a:ext cx="3487892" cy="3943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4953000" y="1802386"/>
            <a:ext cx="3786351" cy="4236839"/>
            <a:chOff x="4753303" y="1143000"/>
            <a:chExt cx="4375627" cy="4896225"/>
          </a:xfrm>
        </p:grpSpPr>
        <p:pic>
          <p:nvPicPr>
            <p:cNvPr id="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303" y="1143000"/>
              <a:ext cx="3857297" cy="489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8016766" y="1351736"/>
              <a:ext cx="1112164" cy="646331"/>
            </a:xfrm>
            <a:prstGeom prst="rect">
              <a:avLst/>
            </a:prstGeom>
            <a:noFill/>
          </p:spPr>
          <p:txBody>
            <a:bodyPr wrap="none" rtlCol="0">
              <a:spAutoFit/>
            </a:bodyPr>
            <a:lstStyle/>
            <a:p>
              <a:r>
                <a:rPr lang="en-US" dirty="0" smtClean="0"/>
                <a:t>to objects</a:t>
              </a:r>
            </a:p>
            <a:p>
              <a:pPr algn="ctr"/>
              <a:r>
                <a:rPr lang="en-US" dirty="0"/>
                <a:t>i</a:t>
              </a:r>
              <a:r>
                <a:rPr lang="en-US" dirty="0" smtClean="0"/>
                <a:t>n noise</a:t>
              </a:r>
              <a:endParaRPr lang="en-US" dirty="0"/>
            </a:p>
          </p:txBody>
        </p:sp>
      </p:grpSp>
    </p:spTree>
    <p:extLst>
      <p:ext uri="{BB962C8B-B14F-4D97-AF65-F5344CB8AC3E}">
        <p14:creationId xmlns:p14="http://schemas.microsoft.com/office/powerpoint/2010/main" val="16919800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513" y="685800"/>
            <a:ext cx="6618287" cy="532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1306513" y="6010275"/>
            <a:ext cx="66182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306513" y="685800"/>
            <a:ext cx="0" cy="5324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02050" y="6010275"/>
            <a:ext cx="889987" cy="461665"/>
          </a:xfrm>
          <a:prstGeom prst="rect">
            <a:avLst/>
          </a:prstGeom>
          <a:noFill/>
        </p:spPr>
        <p:txBody>
          <a:bodyPr wrap="none" rtlCol="0">
            <a:spAutoFit/>
          </a:bodyPr>
          <a:lstStyle/>
          <a:p>
            <a:r>
              <a:rPr lang="en-US" sz="2400" dirty="0" smtClean="0"/>
              <a:t>Noise</a:t>
            </a:r>
            <a:endParaRPr lang="en-US" sz="2400" dirty="0"/>
          </a:p>
        </p:txBody>
      </p:sp>
      <p:sp>
        <p:nvSpPr>
          <p:cNvPr id="9" name="TextBox 8"/>
          <p:cNvSpPr txBox="1"/>
          <p:nvPr/>
        </p:nvSpPr>
        <p:spPr>
          <a:xfrm rot="16200000">
            <a:off x="316406" y="2743200"/>
            <a:ext cx="1239635" cy="461665"/>
          </a:xfrm>
          <a:prstGeom prst="rect">
            <a:avLst/>
          </a:prstGeom>
          <a:noFill/>
        </p:spPr>
        <p:txBody>
          <a:bodyPr wrap="none" rtlCol="0">
            <a:spAutoFit/>
          </a:bodyPr>
          <a:lstStyle/>
          <a:p>
            <a:r>
              <a:rPr lang="en-US" sz="2400" dirty="0" smtClean="0"/>
              <a:t>Contrast</a:t>
            </a:r>
            <a:endParaRPr lang="en-US" sz="2400" dirty="0"/>
          </a:p>
        </p:txBody>
      </p:sp>
    </p:spTree>
    <p:extLst>
      <p:ext uri="{BB962C8B-B14F-4D97-AF65-F5344CB8AC3E}">
        <p14:creationId xmlns:p14="http://schemas.microsoft.com/office/powerpoint/2010/main" val="21126804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5877699" cy="584775"/>
          </a:xfrm>
          <a:prstGeom prst="rect">
            <a:avLst/>
          </a:prstGeom>
          <a:noFill/>
        </p:spPr>
        <p:txBody>
          <a:bodyPr wrap="none" rtlCol="0">
            <a:spAutoFit/>
          </a:bodyPr>
          <a:lstStyle/>
          <a:p>
            <a:r>
              <a:rPr lang="en-US" sz="3200" dirty="0" smtClean="0"/>
              <a:t>Conceptual Overview: Task Design</a:t>
            </a:r>
            <a:endParaRPr lang="en-US" sz="3200" dirty="0"/>
          </a:p>
        </p:txBody>
      </p:sp>
      <p:sp>
        <p:nvSpPr>
          <p:cNvPr id="9" name="TextBox 8"/>
          <p:cNvSpPr txBox="1"/>
          <p:nvPr/>
        </p:nvSpPr>
        <p:spPr>
          <a:xfrm>
            <a:off x="271956" y="1066800"/>
            <a:ext cx="8567244" cy="4893647"/>
          </a:xfrm>
          <a:prstGeom prst="rect">
            <a:avLst/>
          </a:prstGeom>
          <a:noFill/>
        </p:spPr>
        <p:txBody>
          <a:bodyPr wrap="square" rtlCol="0">
            <a:spAutoFit/>
          </a:bodyPr>
          <a:lstStyle/>
          <a:p>
            <a:pPr marL="457200" indent="-457200">
              <a:buFont typeface="+mj-lt"/>
              <a:buAutoNum type="arabicPeriod"/>
            </a:pPr>
            <a:r>
              <a:rPr lang="en-US" sz="2400" dirty="0" smtClean="0"/>
              <a:t>Where are the representations for different properties of stimuli held in the brain?</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r>
              <a:rPr lang="en-US" sz="2400" dirty="0" smtClean="0"/>
              <a:t>What are the neural effects of pushing attention to a specific location or feature?</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645" y="1939275"/>
            <a:ext cx="1332955" cy="1507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3606" y="1799405"/>
            <a:ext cx="1335989" cy="169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17590" y="1865141"/>
            <a:ext cx="207191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40018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5877699" cy="584775"/>
          </a:xfrm>
          <a:prstGeom prst="rect">
            <a:avLst/>
          </a:prstGeom>
          <a:noFill/>
        </p:spPr>
        <p:txBody>
          <a:bodyPr wrap="none" rtlCol="0">
            <a:spAutoFit/>
          </a:bodyPr>
          <a:lstStyle/>
          <a:p>
            <a:r>
              <a:rPr lang="en-US" sz="3200" dirty="0" smtClean="0"/>
              <a:t>Conceptual Overview: Task Design</a:t>
            </a:r>
            <a:endParaRPr lang="en-US" sz="3200" dirty="0"/>
          </a:p>
        </p:txBody>
      </p:sp>
      <p:sp>
        <p:nvSpPr>
          <p:cNvPr id="9" name="TextBox 8"/>
          <p:cNvSpPr txBox="1"/>
          <p:nvPr/>
        </p:nvSpPr>
        <p:spPr>
          <a:xfrm>
            <a:off x="271956" y="1066800"/>
            <a:ext cx="8567244" cy="4893647"/>
          </a:xfrm>
          <a:prstGeom prst="rect">
            <a:avLst/>
          </a:prstGeom>
          <a:noFill/>
        </p:spPr>
        <p:txBody>
          <a:bodyPr wrap="square" rtlCol="0">
            <a:spAutoFit/>
          </a:bodyPr>
          <a:lstStyle/>
          <a:p>
            <a:pPr marL="457200" indent="-457200">
              <a:buFont typeface="+mj-lt"/>
              <a:buAutoNum type="arabicPeriod"/>
            </a:pPr>
            <a:r>
              <a:rPr lang="en-US" sz="2400" dirty="0" smtClean="0"/>
              <a:t>Where are the representations for different properties of stimuli held in the brain?</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r>
              <a:rPr lang="en-US" sz="2400" dirty="0" smtClean="0"/>
              <a:t>What are the neural effects of pushing attention to a specific location or feature?</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645" y="1939275"/>
            <a:ext cx="1332955" cy="1507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4038600" y="4237758"/>
            <a:ext cx="2971800" cy="2397703"/>
            <a:chOff x="4038600" y="4237758"/>
            <a:chExt cx="1987529" cy="1603575"/>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4237758"/>
              <a:ext cx="1987529" cy="160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4333910" y="4495800"/>
              <a:ext cx="1429994" cy="1143000"/>
            </a:xfrm>
            <a:prstGeom prst="ellipse">
              <a:avLst/>
            </a:prstGeom>
            <a:noFill/>
            <a:ln w="571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17590" y="1865141"/>
            <a:ext cx="207191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13606" y="1799405"/>
            <a:ext cx="1335989" cy="169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3757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5642442" cy="584775"/>
          </a:xfrm>
          <a:prstGeom prst="rect">
            <a:avLst/>
          </a:prstGeom>
          <a:noFill/>
        </p:spPr>
        <p:txBody>
          <a:bodyPr wrap="none" rtlCol="0">
            <a:spAutoFit/>
          </a:bodyPr>
          <a:lstStyle/>
          <a:p>
            <a:r>
              <a:rPr lang="en-US" sz="3200" dirty="0" smtClean="0"/>
              <a:t>(2) Selective vs. Spatial Attention</a:t>
            </a:r>
            <a:endParaRPr lang="en-US" sz="3200" dirty="0"/>
          </a:p>
        </p:txBody>
      </p:sp>
      <p:sp>
        <p:nvSpPr>
          <p:cNvPr id="2" name="Rectangle 1"/>
          <p:cNvSpPr/>
          <p:nvPr/>
        </p:nvSpPr>
        <p:spPr>
          <a:xfrm>
            <a:off x="838200" y="1752600"/>
            <a:ext cx="3581400" cy="838200"/>
          </a:xfrm>
          <a:prstGeom prst="rect">
            <a:avLst/>
          </a:prstGeom>
          <a:solidFill>
            <a:schemeClr val="bg1">
              <a:lumMod val="75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Noise Block</a:t>
            </a:r>
            <a:endParaRPr lang="en-US" dirty="0"/>
          </a:p>
        </p:txBody>
      </p:sp>
      <p:sp>
        <p:nvSpPr>
          <p:cNvPr id="10" name="Rectangle 9"/>
          <p:cNvSpPr/>
          <p:nvPr/>
        </p:nvSpPr>
        <p:spPr>
          <a:xfrm>
            <a:off x="4572000" y="1752600"/>
            <a:ext cx="3581400" cy="838200"/>
          </a:xfrm>
          <a:prstGeom prst="rect">
            <a:avLst/>
          </a:prstGeom>
          <a:solidFill>
            <a:schemeClr val="bg1">
              <a:lumMod val="75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Contrast Block</a:t>
            </a:r>
            <a:endParaRPr lang="en-US" dirty="0"/>
          </a:p>
        </p:txBody>
      </p:sp>
      <p:sp>
        <p:nvSpPr>
          <p:cNvPr id="87" name="TextBox 86"/>
          <p:cNvSpPr txBox="1"/>
          <p:nvPr/>
        </p:nvSpPr>
        <p:spPr>
          <a:xfrm>
            <a:off x="1114567" y="3242522"/>
            <a:ext cx="6810233" cy="830997"/>
          </a:xfrm>
          <a:prstGeom prst="rect">
            <a:avLst/>
          </a:prstGeom>
          <a:noFill/>
        </p:spPr>
        <p:txBody>
          <a:bodyPr wrap="square" rtlCol="0">
            <a:spAutoFit/>
          </a:bodyPr>
          <a:lstStyle/>
          <a:p>
            <a:r>
              <a:rPr lang="en-US" sz="2400" dirty="0" smtClean="0"/>
              <a:t>Feature Attention: Attend to either changes in noise or changes in contrast</a:t>
            </a:r>
            <a:endParaRPr lang="en-US" sz="2400" dirty="0"/>
          </a:p>
        </p:txBody>
      </p:sp>
    </p:spTree>
    <p:extLst>
      <p:ext uri="{BB962C8B-B14F-4D97-AF65-F5344CB8AC3E}">
        <p14:creationId xmlns:p14="http://schemas.microsoft.com/office/powerpoint/2010/main" val="29118378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5642442" cy="584775"/>
          </a:xfrm>
          <a:prstGeom prst="rect">
            <a:avLst/>
          </a:prstGeom>
          <a:noFill/>
        </p:spPr>
        <p:txBody>
          <a:bodyPr wrap="none" rtlCol="0">
            <a:spAutoFit/>
          </a:bodyPr>
          <a:lstStyle/>
          <a:p>
            <a:r>
              <a:rPr lang="en-US" sz="3200" dirty="0" smtClean="0"/>
              <a:t>(2) Selective vs. Spatial Attention</a:t>
            </a:r>
            <a:endParaRPr lang="en-US" sz="3200" dirty="0"/>
          </a:p>
        </p:txBody>
      </p:sp>
      <p:sp>
        <p:nvSpPr>
          <p:cNvPr id="2" name="Rectangle 1"/>
          <p:cNvSpPr/>
          <p:nvPr/>
        </p:nvSpPr>
        <p:spPr>
          <a:xfrm>
            <a:off x="838200" y="1752600"/>
            <a:ext cx="3581400" cy="838200"/>
          </a:xfrm>
          <a:prstGeom prst="rect">
            <a:avLst/>
          </a:prstGeom>
          <a:solidFill>
            <a:schemeClr val="bg1">
              <a:lumMod val="75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Noise Block</a:t>
            </a:r>
            <a:endParaRPr lang="en-US" dirty="0"/>
          </a:p>
        </p:txBody>
      </p:sp>
      <p:sp>
        <p:nvSpPr>
          <p:cNvPr id="10" name="Rectangle 9"/>
          <p:cNvSpPr/>
          <p:nvPr/>
        </p:nvSpPr>
        <p:spPr>
          <a:xfrm>
            <a:off x="4572000" y="1752600"/>
            <a:ext cx="3581400" cy="838200"/>
          </a:xfrm>
          <a:prstGeom prst="rect">
            <a:avLst/>
          </a:prstGeom>
          <a:solidFill>
            <a:schemeClr val="bg1">
              <a:lumMod val="75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Contrast Block</a:t>
            </a:r>
            <a:endParaRPr lang="en-US" dirty="0"/>
          </a:p>
        </p:txBody>
      </p:sp>
      <p:sp>
        <p:nvSpPr>
          <p:cNvPr id="87" name="TextBox 86"/>
          <p:cNvSpPr txBox="1"/>
          <p:nvPr/>
        </p:nvSpPr>
        <p:spPr>
          <a:xfrm>
            <a:off x="1114567" y="3242522"/>
            <a:ext cx="6810233" cy="461665"/>
          </a:xfrm>
          <a:prstGeom prst="rect">
            <a:avLst/>
          </a:prstGeom>
          <a:noFill/>
        </p:spPr>
        <p:txBody>
          <a:bodyPr wrap="square" rtlCol="0">
            <a:spAutoFit/>
          </a:bodyPr>
          <a:lstStyle/>
          <a:p>
            <a:r>
              <a:rPr lang="en-US" sz="2400" dirty="0" smtClean="0"/>
              <a:t>Spatial Attention</a:t>
            </a:r>
            <a:endParaRPr lang="en-US" sz="2400" dirty="0"/>
          </a:p>
        </p:txBody>
      </p:sp>
      <p:grpSp>
        <p:nvGrpSpPr>
          <p:cNvPr id="8" name="Group 7"/>
          <p:cNvGrpSpPr/>
          <p:nvPr/>
        </p:nvGrpSpPr>
        <p:grpSpPr>
          <a:xfrm>
            <a:off x="2774753" y="3421873"/>
            <a:ext cx="5370536" cy="3164451"/>
            <a:chOff x="877864" y="1628349"/>
            <a:chExt cx="7388272" cy="4353351"/>
          </a:xfrm>
        </p:grpSpPr>
        <p:grpSp>
          <p:nvGrpSpPr>
            <p:cNvPr id="9" name="Group 8"/>
            <p:cNvGrpSpPr/>
            <p:nvPr/>
          </p:nvGrpSpPr>
          <p:grpSpPr>
            <a:xfrm>
              <a:off x="877864" y="3200400"/>
              <a:ext cx="3465536" cy="2781300"/>
              <a:chOff x="914400" y="3581400"/>
              <a:chExt cx="1714500" cy="1219200"/>
            </a:xfrm>
          </p:grpSpPr>
          <p:sp>
            <p:nvSpPr>
              <p:cNvPr id="23" name="Rectangle 2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1562100" y="3962400"/>
                <a:ext cx="419100" cy="457200"/>
                <a:chOff x="914400" y="3581400"/>
                <a:chExt cx="1714500" cy="1219200"/>
              </a:xfrm>
            </p:grpSpPr>
            <p:cxnSp>
              <p:nvCxnSpPr>
                <p:cNvPr id="25" name="Straight Connector 24"/>
                <p:cNvCxnSpPr>
                  <a:stCxn id="23" idx="1"/>
                  <a:endCxn id="2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26" name="Straight Connector 25"/>
                <p:cNvCxnSpPr>
                  <a:stCxn id="23" idx="0"/>
                  <a:endCxn id="2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11" name="TextBox 10"/>
            <p:cNvSpPr txBox="1"/>
            <p:nvPr/>
          </p:nvSpPr>
          <p:spPr>
            <a:xfrm>
              <a:off x="1155397" y="2557334"/>
              <a:ext cx="2284536" cy="461665"/>
            </a:xfrm>
            <a:prstGeom prst="rect">
              <a:avLst/>
            </a:prstGeom>
            <a:noFill/>
          </p:spPr>
          <p:txBody>
            <a:bodyPr wrap="none" rtlCol="0">
              <a:spAutoFit/>
            </a:bodyPr>
            <a:lstStyle/>
            <a:p>
              <a:r>
                <a:rPr lang="en-US" sz="2400" dirty="0" smtClean="0"/>
                <a:t>Focal Spatial Cue</a:t>
              </a:r>
              <a:endParaRPr lang="en-US" sz="2400" dirty="0"/>
            </a:p>
          </p:txBody>
        </p:sp>
        <p:cxnSp>
          <p:nvCxnSpPr>
            <p:cNvPr id="12" name="Straight Arrow Connector 11"/>
            <p:cNvCxnSpPr/>
            <p:nvPr/>
          </p:nvCxnSpPr>
          <p:spPr>
            <a:xfrm flipH="1" flipV="1">
              <a:off x="2287852" y="4286250"/>
              <a:ext cx="171450" cy="190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13" name="Group 12"/>
            <p:cNvGrpSpPr/>
            <p:nvPr/>
          </p:nvGrpSpPr>
          <p:grpSpPr>
            <a:xfrm>
              <a:off x="4800600" y="1628349"/>
              <a:ext cx="3465536" cy="2781300"/>
              <a:chOff x="914400" y="3581400"/>
              <a:chExt cx="1714500" cy="1219200"/>
            </a:xfrm>
          </p:grpSpPr>
          <p:sp>
            <p:nvSpPr>
              <p:cNvPr id="19" name="Rectangle 18"/>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1562100" y="3962400"/>
                <a:ext cx="419100" cy="457200"/>
                <a:chOff x="914400" y="3581400"/>
                <a:chExt cx="1714500" cy="1219200"/>
              </a:xfrm>
            </p:grpSpPr>
            <p:cxnSp>
              <p:nvCxnSpPr>
                <p:cNvPr id="21" name="Straight Connector 20"/>
                <p:cNvCxnSpPr>
                  <a:stCxn id="19" idx="1"/>
                  <a:endCxn id="19"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22" name="Straight Connector 21"/>
                <p:cNvCxnSpPr>
                  <a:stCxn id="19" idx="0"/>
                  <a:endCxn id="19"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14" name="TextBox 13"/>
            <p:cNvSpPr txBox="1"/>
            <p:nvPr/>
          </p:nvSpPr>
          <p:spPr>
            <a:xfrm>
              <a:off x="5015195" y="4669645"/>
              <a:ext cx="3036344" cy="461665"/>
            </a:xfrm>
            <a:prstGeom prst="rect">
              <a:avLst/>
            </a:prstGeom>
            <a:noFill/>
          </p:spPr>
          <p:txBody>
            <a:bodyPr wrap="none" rtlCol="0">
              <a:spAutoFit/>
            </a:bodyPr>
            <a:lstStyle/>
            <a:p>
              <a:r>
                <a:rPr lang="en-US" sz="2400" dirty="0" smtClean="0"/>
                <a:t>Distributed Spatial Cue</a:t>
              </a:r>
              <a:endParaRPr lang="en-US" sz="2400" dirty="0"/>
            </a:p>
          </p:txBody>
        </p:sp>
        <p:cxnSp>
          <p:nvCxnSpPr>
            <p:cNvPr id="15" name="Straight Arrow Connector 14"/>
            <p:cNvCxnSpPr/>
            <p:nvPr/>
          </p:nvCxnSpPr>
          <p:spPr>
            <a:xfrm flipH="1" flipV="1">
              <a:off x="6109802" y="2683291"/>
              <a:ext cx="233848" cy="2001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flipV="1">
              <a:off x="6618453" y="2683291"/>
              <a:ext cx="242590" cy="2403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6686720" y="3153855"/>
              <a:ext cx="242590" cy="2751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H="1">
              <a:off x="6096000" y="3153854"/>
              <a:ext cx="239873" cy="2751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4783321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5642442" cy="584775"/>
          </a:xfrm>
          <a:prstGeom prst="rect">
            <a:avLst/>
          </a:prstGeom>
          <a:noFill/>
        </p:spPr>
        <p:txBody>
          <a:bodyPr wrap="none" rtlCol="0">
            <a:spAutoFit/>
          </a:bodyPr>
          <a:lstStyle/>
          <a:p>
            <a:r>
              <a:rPr lang="en-US" sz="3200" dirty="0" smtClean="0"/>
              <a:t>(2) Selective vs. Spatial Attention</a:t>
            </a:r>
            <a:endParaRPr lang="en-US" sz="3200" dirty="0"/>
          </a:p>
        </p:txBody>
      </p:sp>
      <p:sp>
        <p:nvSpPr>
          <p:cNvPr id="2" name="Rectangle 1"/>
          <p:cNvSpPr/>
          <p:nvPr/>
        </p:nvSpPr>
        <p:spPr>
          <a:xfrm>
            <a:off x="838200" y="1752600"/>
            <a:ext cx="3581400" cy="838200"/>
          </a:xfrm>
          <a:prstGeom prst="rect">
            <a:avLst/>
          </a:prstGeom>
          <a:solidFill>
            <a:schemeClr val="bg1">
              <a:lumMod val="75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Noise Block</a:t>
            </a:r>
            <a:endParaRPr lang="en-US" dirty="0"/>
          </a:p>
        </p:txBody>
      </p:sp>
      <p:sp>
        <p:nvSpPr>
          <p:cNvPr id="10" name="Rectangle 9"/>
          <p:cNvSpPr/>
          <p:nvPr/>
        </p:nvSpPr>
        <p:spPr>
          <a:xfrm>
            <a:off x="4572000" y="1752600"/>
            <a:ext cx="3581400" cy="838200"/>
          </a:xfrm>
          <a:prstGeom prst="rect">
            <a:avLst/>
          </a:prstGeom>
          <a:solidFill>
            <a:schemeClr val="bg1">
              <a:lumMod val="75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Contrast Block</a:t>
            </a:r>
            <a:endParaRPr lang="en-US" dirty="0"/>
          </a:p>
        </p:txBody>
      </p:sp>
      <p:cxnSp>
        <p:nvCxnSpPr>
          <p:cNvPr id="11" name="Straight Connector 10"/>
          <p:cNvCxnSpPr/>
          <p:nvPr/>
        </p:nvCxnSpPr>
        <p:spPr>
          <a:xfrm flipH="1">
            <a:off x="838200" y="2590800"/>
            <a:ext cx="2971800" cy="838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038600" y="2590800"/>
            <a:ext cx="4335420" cy="219974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808434" y="3429072"/>
            <a:ext cx="2250281" cy="1600200"/>
            <a:chOff x="914400" y="3581400"/>
            <a:chExt cx="1714500" cy="1219200"/>
          </a:xfrm>
        </p:grpSpPr>
        <p:sp>
          <p:nvSpPr>
            <p:cNvPr id="14" name="Rectangle 13"/>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1562100" y="3962400"/>
              <a:ext cx="419100" cy="457200"/>
              <a:chOff x="914400" y="3581400"/>
              <a:chExt cx="1714500" cy="1219200"/>
            </a:xfrm>
          </p:grpSpPr>
          <p:cxnSp>
            <p:nvCxnSpPr>
              <p:cNvPr id="16" name="Straight Connector 15"/>
              <p:cNvCxnSpPr>
                <a:stCxn id="14" idx="1"/>
                <a:endCxn id="14"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a:stCxn id="14" idx="0"/>
                <a:endCxn id="14"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41" name="TextBox 40"/>
          <p:cNvSpPr txBox="1"/>
          <p:nvPr/>
        </p:nvSpPr>
        <p:spPr>
          <a:xfrm>
            <a:off x="808434" y="5254173"/>
            <a:ext cx="1201098" cy="369332"/>
          </a:xfrm>
          <a:prstGeom prst="rect">
            <a:avLst/>
          </a:prstGeom>
          <a:noFill/>
        </p:spPr>
        <p:txBody>
          <a:bodyPr wrap="none" rtlCol="0">
            <a:spAutoFit/>
          </a:bodyPr>
          <a:lstStyle/>
          <a:p>
            <a:r>
              <a:rPr lang="en-US" dirty="0" smtClean="0"/>
              <a:t>Fixation ITI</a:t>
            </a:r>
            <a:endParaRPr lang="en-US" dirty="0"/>
          </a:p>
        </p:txBody>
      </p:sp>
      <p:grpSp>
        <p:nvGrpSpPr>
          <p:cNvPr id="42" name="Group 41"/>
          <p:cNvGrpSpPr/>
          <p:nvPr/>
        </p:nvGrpSpPr>
        <p:grpSpPr>
          <a:xfrm>
            <a:off x="2886249" y="3758646"/>
            <a:ext cx="2250281" cy="1600200"/>
            <a:chOff x="914400" y="3581400"/>
            <a:chExt cx="1714500" cy="1219200"/>
          </a:xfrm>
        </p:grpSpPr>
        <p:sp>
          <p:nvSpPr>
            <p:cNvPr id="43" name="Rectangle 4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1562100" y="3962400"/>
              <a:ext cx="419100" cy="457200"/>
              <a:chOff x="914400" y="3581400"/>
              <a:chExt cx="1714500" cy="1219200"/>
            </a:xfrm>
          </p:grpSpPr>
          <p:cxnSp>
            <p:nvCxnSpPr>
              <p:cNvPr id="45" name="Straight Connector 44"/>
              <p:cNvCxnSpPr>
                <a:stCxn id="43" idx="1"/>
                <a:endCxn id="4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46" name="Straight Connector 45"/>
              <p:cNvCxnSpPr>
                <a:stCxn id="43" idx="0"/>
                <a:endCxn id="4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47" name="TextBox 46"/>
          <p:cNvSpPr txBox="1"/>
          <p:nvPr/>
        </p:nvSpPr>
        <p:spPr>
          <a:xfrm>
            <a:off x="2886249" y="5476837"/>
            <a:ext cx="545342" cy="369332"/>
          </a:xfrm>
          <a:prstGeom prst="rect">
            <a:avLst/>
          </a:prstGeom>
          <a:noFill/>
        </p:spPr>
        <p:txBody>
          <a:bodyPr wrap="none" rtlCol="0">
            <a:spAutoFit/>
          </a:bodyPr>
          <a:lstStyle/>
          <a:p>
            <a:r>
              <a:rPr lang="en-US" dirty="0" smtClean="0"/>
              <a:t>Cue</a:t>
            </a:r>
            <a:endParaRPr lang="en-US" dirty="0"/>
          </a:p>
        </p:txBody>
      </p:sp>
      <p:cxnSp>
        <p:nvCxnSpPr>
          <p:cNvPr id="49" name="Straight Arrow Connector 48"/>
          <p:cNvCxnSpPr/>
          <p:nvPr/>
        </p:nvCxnSpPr>
        <p:spPr>
          <a:xfrm flipH="1" flipV="1">
            <a:off x="3743321" y="4286250"/>
            <a:ext cx="171450" cy="190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1" name="TextBox 50"/>
          <p:cNvSpPr txBox="1"/>
          <p:nvPr/>
        </p:nvSpPr>
        <p:spPr>
          <a:xfrm>
            <a:off x="4542089" y="5992774"/>
            <a:ext cx="990977" cy="369332"/>
          </a:xfrm>
          <a:prstGeom prst="rect">
            <a:avLst/>
          </a:prstGeom>
          <a:noFill/>
        </p:spPr>
        <p:txBody>
          <a:bodyPr wrap="none" rtlCol="0">
            <a:spAutoFit/>
          </a:bodyPr>
          <a:lstStyle/>
          <a:p>
            <a:r>
              <a:rPr lang="en-US" dirty="0" smtClean="0"/>
              <a:t>Stimulus</a:t>
            </a:r>
            <a:endParaRPr lang="en-US" dirty="0"/>
          </a:p>
        </p:txBody>
      </p:sp>
      <p:grpSp>
        <p:nvGrpSpPr>
          <p:cNvPr id="82" name="Group 81"/>
          <p:cNvGrpSpPr/>
          <p:nvPr/>
        </p:nvGrpSpPr>
        <p:grpSpPr>
          <a:xfrm>
            <a:off x="4519151" y="4290477"/>
            <a:ext cx="2250281" cy="1600200"/>
            <a:chOff x="3159919" y="4290477"/>
            <a:chExt cx="2250281" cy="1600200"/>
          </a:xfrm>
        </p:grpSpPr>
        <p:grpSp>
          <p:nvGrpSpPr>
            <p:cNvPr id="40" name="Group 39"/>
            <p:cNvGrpSpPr/>
            <p:nvPr/>
          </p:nvGrpSpPr>
          <p:grpSpPr>
            <a:xfrm>
              <a:off x="3159919" y="4290477"/>
              <a:ext cx="2250281" cy="1600200"/>
              <a:chOff x="1908554" y="4008890"/>
              <a:chExt cx="2250281" cy="1600200"/>
            </a:xfrm>
          </p:grpSpPr>
          <p:grpSp>
            <p:nvGrpSpPr>
              <p:cNvPr id="26" name="Group 25"/>
              <p:cNvGrpSpPr/>
              <p:nvPr/>
            </p:nvGrpSpPr>
            <p:grpSpPr>
              <a:xfrm>
                <a:off x="1908554" y="4008890"/>
                <a:ext cx="2250281" cy="1600200"/>
                <a:chOff x="914400" y="3581400"/>
                <a:chExt cx="1714500" cy="1219200"/>
              </a:xfrm>
            </p:grpSpPr>
            <p:sp>
              <p:nvSpPr>
                <p:cNvPr id="27" name="Rectangle 26"/>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1562100" y="3962400"/>
                  <a:ext cx="419100" cy="457200"/>
                  <a:chOff x="914400" y="3581400"/>
                  <a:chExt cx="1714500" cy="1219200"/>
                </a:xfrm>
              </p:grpSpPr>
              <p:cxnSp>
                <p:nvCxnSpPr>
                  <p:cNvPr id="29" name="Straight Connector 28"/>
                  <p:cNvCxnSpPr>
                    <a:stCxn id="27" idx="1"/>
                    <a:endCxn id="27"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a:stCxn id="27" idx="0"/>
                    <a:endCxn id="27"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pic>
            <p:nvPicPr>
              <p:cNvPr id="36" name="Picture 2" descr="C:\Users\Dan\proj\att_awe\images\built\con039noi050_im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3752" y="4277159"/>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descr="C:\Users\Dan\proj\att_awe\images\built\con050noi079_im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0360" y="4261235"/>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C:\Users\Dan\proj\att_awe\images\built\con088noi050_im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4076" y="4972586"/>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Users\Dan\proj\att_awe\images\built\con083noi050_im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8729" y="4986236"/>
                <a:ext cx="348718" cy="41802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9" name="Straight Arrow Connector 78"/>
            <p:cNvCxnSpPr/>
            <p:nvPr/>
          </p:nvCxnSpPr>
          <p:spPr>
            <a:xfrm flipH="1" flipV="1">
              <a:off x="4064159" y="4838772"/>
              <a:ext cx="171450" cy="190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80" name="TextBox 79"/>
          <p:cNvSpPr txBox="1"/>
          <p:nvPr/>
        </p:nvSpPr>
        <p:spPr>
          <a:xfrm>
            <a:off x="6792006" y="6444734"/>
            <a:ext cx="1081515" cy="369332"/>
          </a:xfrm>
          <a:prstGeom prst="rect">
            <a:avLst/>
          </a:prstGeom>
          <a:noFill/>
        </p:spPr>
        <p:txBody>
          <a:bodyPr wrap="none" rtlCol="0">
            <a:spAutoFit/>
          </a:bodyPr>
          <a:lstStyle/>
          <a:p>
            <a:r>
              <a:rPr lang="en-US" dirty="0" smtClean="0"/>
              <a:t>Response</a:t>
            </a:r>
            <a:endParaRPr lang="en-US" dirty="0"/>
          </a:p>
        </p:txBody>
      </p:sp>
      <p:grpSp>
        <p:nvGrpSpPr>
          <p:cNvPr id="81" name="Group 80"/>
          <p:cNvGrpSpPr/>
          <p:nvPr/>
        </p:nvGrpSpPr>
        <p:grpSpPr>
          <a:xfrm>
            <a:off x="6123739" y="4838772"/>
            <a:ext cx="2250281" cy="1600200"/>
            <a:chOff x="4541725" y="4885751"/>
            <a:chExt cx="2250281" cy="1600200"/>
          </a:xfrm>
        </p:grpSpPr>
        <p:grpSp>
          <p:nvGrpSpPr>
            <p:cNvPr id="73" name="Group 72"/>
            <p:cNvGrpSpPr/>
            <p:nvPr/>
          </p:nvGrpSpPr>
          <p:grpSpPr>
            <a:xfrm>
              <a:off x="4541725" y="4885751"/>
              <a:ext cx="2250281" cy="1600200"/>
              <a:chOff x="914400" y="3581400"/>
              <a:chExt cx="1714500" cy="1219200"/>
            </a:xfrm>
          </p:grpSpPr>
          <p:sp>
            <p:nvSpPr>
              <p:cNvPr id="74" name="Rectangle 73"/>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p:cNvGrpSpPr/>
              <p:nvPr/>
            </p:nvGrpSpPr>
            <p:grpSpPr>
              <a:xfrm>
                <a:off x="1562100" y="3962400"/>
                <a:ext cx="419100" cy="457200"/>
                <a:chOff x="914400" y="3581400"/>
                <a:chExt cx="1714500" cy="1219200"/>
              </a:xfrm>
            </p:grpSpPr>
            <p:cxnSp>
              <p:nvCxnSpPr>
                <p:cNvPr id="76" name="Straight Connector 75"/>
                <p:cNvCxnSpPr>
                  <a:stCxn id="74" idx="1"/>
                  <a:endCxn id="74" idx="3"/>
                </p:cNvCxnSpPr>
                <p:nvPr/>
              </p:nvCxnSpPr>
              <p:spPr>
                <a:xfrm>
                  <a:off x="914400" y="4191000"/>
                  <a:ext cx="171450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77" name="Straight Connector 76"/>
                <p:cNvCxnSpPr>
                  <a:stCxn id="74" idx="0"/>
                  <a:endCxn id="74" idx="2"/>
                </p:cNvCxnSpPr>
                <p:nvPr/>
              </p:nvCxnSpPr>
              <p:spPr>
                <a:xfrm>
                  <a:off x="1771650" y="3581400"/>
                  <a:ext cx="0" cy="121920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grpSp>
        <p:cxnSp>
          <p:nvCxnSpPr>
            <p:cNvPr id="78" name="Straight Arrow Connector 77"/>
            <p:cNvCxnSpPr/>
            <p:nvPr/>
          </p:nvCxnSpPr>
          <p:spPr>
            <a:xfrm flipH="1" flipV="1">
              <a:off x="5390467" y="5433367"/>
              <a:ext cx="171450" cy="190500"/>
            </a:xfrm>
            <a:prstGeom prst="straightConnector1">
              <a:avLst/>
            </a:prstGeom>
            <a:ln>
              <a:solidFill>
                <a:schemeClr val="bg1"/>
              </a:solidFill>
              <a:tailEnd type="arrow"/>
            </a:ln>
          </p:spPr>
          <p:style>
            <a:lnRef idx="2">
              <a:schemeClr val="dk1"/>
            </a:lnRef>
            <a:fillRef idx="0">
              <a:schemeClr val="dk1"/>
            </a:fillRef>
            <a:effectRef idx="1">
              <a:schemeClr val="dk1"/>
            </a:effectRef>
            <a:fontRef idx="minor">
              <a:schemeClr val="tx1"/>
            </a:fontRef>
          </p:style>
        </p:cxnSp>
      </p:grpSp>
      <p:sp>
        <p:nvSpPr>
          <p:cNvPr id="85" name="Rectangle 84"/>
          <p:cNvSpPr/>
          <p:nvPr/>
        </p:nvSpPr>
        <p:spPr>
          <a:xfrm>
            <a:off x="3829046" y="1752600"/>
            <a:ext cx="182343" cy="8382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1143000" y="1219200"/>
            <a:ext cx="3231975" cy="369332"/>
          </a:xfrm>
          <a:prstGeom prst="rect">
            <a:avLst/>
          </a:prstGeom>
          <a:noFill/>
        </p:spPr>
        <p:txBody>
          <a:bodyPr wrap="none" rtlCol="0">
            <a:spAutoFit/>
          </a:bodyPr>
          <a:lstStyle/>
          <a:p>
            <a:r>
              <a:rPr lang="en-US" dirty="0" smtClean="0"/>
              <a:t>1 Block = 72 trials, ~6.4s per trial</a:t>
            </a:r>
            <a:endParaRPr lang="en-US" dirty="0"/>
          </a:p>
        </p:txBody>
      </p:sp>
    </p:spTree>
    <p:extLst>
      <p:ext uri="{BB962C8B-B14F-4D97-AF65-F5344CB8AC3E}">
        <p14:creationId xmlns:p14="http://schemas.microsoft.com/office/powerpoint/2010/main" val="42313685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5877699" cy="584775"/>
          </a:xfrm>
          <a:prstGeom prst="rect">
            <a:avLst/>
          </a:prstGeom>
          <a:noFill/>
        </p:spPr>
        <p:txBody>
          <a:bodyPr wrap="none" rtlCol="0">
            <a:spAutoFit/>
          </a:bodyPr>
          <a:lstStyle/>
          <a:p>
            <a:r>
              <a:rPr lang="en-US" sz="3200" dirty="0" smtClean="0"/>
              <a:t>Conceptual Overview: Task Design</a:t>
            </a:r>
            <a:endParaRPr lang="en-US" sz="3200" dirty="0"/>
          </a:p>
        </p:txBody>
      </p:sp>
      <p:sp>
        <p:nvSpPr>
          <p:cNvPr id="9" name="TextBox 8"/>
          <p:cNvSpPr txBox="1"/>
          <p:nvPr/>
        </p:nvSpPr>
        <p:spPr>
          <a:xfrm>
            <a:off x="271956" y="1066800"/>
            <a:ext cx="8567244" cy="5262979"/>
          </a:xfrm>
          <a:prstGeom prst="rect">
            <a:avLst/>
          </a:prstGeom>
          <a:noFill/>
        </p:spPr>
        <p:txBody>
          <a:bodyPr wrap="square" rtlCol="0">
            <a:spAutoFit/>
          </a:bodyPr>
          <a:lstStyle/>
          <a:p>
            <a:pPr marL="457200" indent="-457200">
              <a:buFont typeface="+mj-lt"/>
              <a:buAutoNum type="arabicPeriod"/>
            </a:pPr>
            <a:r>
              <a:rPr lang="en-US" sz="2400" dirty="0" smtClean="0"/>
              <a:t>Where are the representations for different properties of stimuli held in the brain?</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r>
              <a:rPr lang="en-US" sz="2400" dirty="0" smtClean="0"/>
              <a:t>What are the neural effects of pushing attention to a specific location or feature?</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r>
              <a:rPr lang="en-US" sz="2400" dirty="0" smtClean="0"/>
              <a:t>How can we measure awareness while manipulating attention?</a:t>
            </a:r>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645" y="1939275"/>
            <a:ext cx="1332955" cy="1507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4237758"/>
            <a:ext cx="1987529" cy="160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4333910" y="4495800"/>
            <a:ext cx="1429994" cy="1143000"/>
          </a:xfrm>
          <a:prstGeom prst="ellipse">
            <a:avLst/>
          </a:prstGeom>
          <a:noFill/>
          <a:ln w="571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13606" y="1799405"/>
            <a:ext cx="1335989" cy="169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17590" y="1865141"/>
            <a:ext cx="207191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92076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6224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6655733" cy="584775"/>
          </a:xfrm>
          <a:prstGeom prst="rect">
            <a:avLst/>
          </a:prstGeom>
          <a:noFill/>
        </p:spPr>
        <p:txBody>
          <a:bodyPr wrap="none" rtlCol="0">
            <a:spAutoFit/>
          </a:bodyPr>
          <a:lstStyle/>
          <a:p>
            <a:r>
              <a:rPr lang="en-US" sz="3200" dirty="0" smtClean="0"/>
              <a:t>(3) Measuring Un-Attended Awareness</a:t>
            </a:r>
            <a:endParaRPr lang="en-US" sz="3200" dirty="0"/>
          </a:p>
        </p:txBody>
      </p:sp>
      <p:grpSp>
        <p:nvGrpSpPr>
          <p:cNvPr id="42" name="Group 41"/>
          <p:cNvGrpSpPr/>
          <p:nvPr/>
        </p:nvGrpSpPr>
        <p:grpSpPr>
          <a:xfrm>
            <a:off x="1066800" y="1066800"/>
            <a:ext cx="6934200" cy="5288657"/>
            <a:chOff x="914400" y="3581400"/>
            <a:chExt cx="1714500" cy="1219200"/>
          </a:xfrm>
        </p:grpSpPr>
        <p:sp>
          <p:nvSpPr>
            <p:cNvPr id="43" name="Rectangle 4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1562100" y="3962400"/>
              <a:ext cx="419100" cy="457200"/>
              <a:chOff x="914400" y="3581400"/>
              <a:chExt cx="1714500" cy="1219200"/>
            </a:xfrm>
          </p:grpSpPr>
          <p:cxnSp>
            <p:nvCxnSpPr>
              <p:cNvPr id="45" name="Straight Connector 44"/>
              <p:cNvCxnSpPr>
                <a:stCxn id="43" idx="1"/>
                <a:endCxn id="4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46" name="Straight Connector 45"/>
              <p:cNvCxnSpPr>
                <a:stCxn id="43" idx="0"/>
                <a:endCxn id="4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49" name="Straight Arrow Connector 48"/>
          <p:cNvCxnSpPr/>
          <p:nvPr/>
        </p:nvCxnSpPr>
        <p:spPr>
          <a:xfrm flipH="1" flipV="1">
            <a:off x="3962400" y="3276600"/>
            <a:ext cx="381000" cy="304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20" name="Picture 2" descr="C:\Users\Dan\proj\att_awe\images\built\con039noi050_im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734" y="1852285"/>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Dan\proj\att_awe\images\built\con050noi079_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852286"/>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Dan\proj\att_awe\images\built\con088noi050_im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3733" y="4320369"/>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C:\Users\Dan\proj\att_awe\images\built\con083noi050_im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399" y="4320369"/>
            <a:ext cx="1059319" cy="126986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6194289" y="2719504"/>
            <a:ext cx="1573600" cy="1983247"/>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245800" y="2719505"/>
            <a:ext cx="1573600" cy="1983247"/>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1119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6655733" cy="584775"/>
          </a:xfrm>
          <a:prstGeom prst="rect">
            <a:avLst/>
          </a:prstGeom>
          <a:noFill/>
        </p:spPr>
        <p:txBody>
          <a:bodyPr wrap="none" rtlCol="0">
            <a:spAutoFit/>
          </a:bodyPr>
          <a:lstStyle/>
          <a:p>
            <a:r>
              <a:rPr lang="en-US" sz="3200" dirty="0" smtClean="0"/>
              <a:t>(3) Measuring Un-Attended Awareness</a:t>
            </a:r>
            <a:endParaRPr lang="en-US" sz="3200" dirty="0"/>
          </a:p>
        </p:txBody>
      </p:sp>
      <p:grpSp>
        <p:nvGrpSpPr>
          <p:cNvPr id="42" name="Group 41"/>
          <p:cNvGrpSpPr/>
          <p:nvPr/>
        </p:nvGrpSpPr>
        <p:grpSpPr>
          <a:xfrm>
            <a:off x="1066800" y="1066800"/>
            <a:ext cx="6934200" cy="5288657"/>
            <a:chOff x="914400" y="3581400"/>
            <a:chExt cx="1714500" cy="1219200"/>
          </a:xfrm>
        </p:grpSpPr>
        <p:sp>
          <p:nvSpPr>
            <p:cNvPr id="43" name="Rectangle 4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1562100" y="3962400"/>
              <a:ext cx="419100" cy="457200"/>
              <a:chOff x="914400" y="3581400"/>
              <a:chExt cx="1714500" cy="1219200"/>
            </a:xfrm>
          </p:grpSpPr>
          <p:cxnSp>
            <p:nvCxnSpPr>
              <p:cNvPr id="45" name="Straight Connector 44"/>
              <p:cNvCxnSpPr>
                <a:stCxn id="43" idx="1"/>
                <a:endCxn id="4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46" name="Straight Connector 45"/>
              <p:cNvCxnSpPr>
                <a:stCxn id="43" idx="0"/>
                <a:endCxn id="4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49" name="Straight Arrow Connector 48"/>
          <p:cNvCxnSpPr/>
          <p:nvPr/>
        </p:nvCxnSpPr>
        <p:spPr>
          <a:xfrm flipH="1" flipV="1">
            <a:off x="3962400" y="3276600"/>
            <a:ext cx="381000" cy="304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20" name="Picture 2" descr="C:\Users\Dan\proj\att_awe\images\built\con039noi050_im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734" y="1852285"/>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Dan\proj\att_awe\images\built\con050noi079_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852286"/>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Dan\proj\att_awe\images\built\con088noi050_im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3733" y="4320369"/>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C:\Users\Dan\proj\att_awe\images\built\con083noi050_im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399" y="4320369"/>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Users\Dan\proj\att_awe\images\built\con050noi000_im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3763" y="3016555"/>
            <a:ext cx="1194652" cy="143209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Dan\proj\att_awe\images\built\con050noi000_im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5833" y="3019724"/>
            <a:ext cx="1153533" cy="13828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Users\Dan\proj\att_awe\images\brazil_faces\f\178a.jpg"/>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contrast="-64000"/>
                    </a14:imgEffect>
                  </a14:imgLayer>
                </a14:imgProps>
              </a:ext>
              <a:ext uri="{28A0092B-C50C-407E-A947-70E740481C1C}">
                <a14:useLocalDpi xmlns:a14="http://schemas.microsoft.com/office/drawing/2010/main" val="0"/>
              </a:ext>
            </a:extLst>
          </a:blip>
          <a:srcRect/>
          <a:stretch>
            <a:fillRect/>
          </a:stretch>
        </p:blipFill>
        <p:spPr bwMode="auto">
          <a:xfrm>
            <a:off x="6383763" y="3019724"/>
            <a:ext cx="1194651" cy="1423257"/>
          </a:xfrm>
          <a:prstGeom prst="rect">
            <a:avLst/>
          </a:prstGeom>
          <a:noFill/>
          <a:extLst>
            <a:ext uri="{909E8E84-426E-40DD-AFC4-6F175D3DCCD1}">
              <a14:hiddenFill xmlns:a14="http://schemas.microsoft.com/office/drawing/2010/main">
                <a:solidFill>
                  <a:srgbClr val="FFFFFF"/>
                </a:solidFill>
              </a14:hiddenFill>
            </a:ext>
          </a:extLst>
        </p:spPr>
      </p:pic>
      <p:sp>
        <p:nvSpPr>
          <p:cNvPr id="32" name="Oval 31"/>
          <p:cNvSpPr/>
          <p:nvPr/>
        </p:nvSpPr>
        <p:spPr>
          <a:xfrm>
            <a:off x="1245800" y="2719505"/>
            <a:ext cx="1573600" cy="1983247"/>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194289" y="2719504"/>
            <a:ext cx="1573600" cy="1983247"/>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304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80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xit" presetSubtype="0" fill="hold" nodeType="withEffect">
                                  <p:stCondLst>
                                    <p:cond delay="900"/>
                                  </p:stCondLst>
                                  <p:childTnLst>
                                    <p:set>
                                      <p:cBhvr>
                                        <p:cTn id="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5877699" cy="584775"/>
          </a:xfrm>
          <a:prstGeom prst="rect">
            <a:avLst/>
          </a:prstGeom>
          <a:noFill/>
        </p:spPr>
        <p:txBody>
          <a:bodyPr wrap="none" rtlCol="0">
            <a:spAutoFit/>
          </a:bodyPr>
          <a:lstStyle/>
          <a:p>
            <a:r>
              <a:rPr lang="en-US" sz="3200" dirty="0" smtClean="0"/>
              <a:t>Conceptual Overview: Task Design</a:t>
            </a:r>
            <a:endParaRPr lang="en-US" sz="3200" dirty="0"/>
          </a:p>
        </p:txBody>
      </p:sp>
      <p:sp>
        <p:nvSpPr>
          <p:cNvPr id="9" name="TextBox 8"/>
          <p:cNvSpPr txBox="1"/>
          <p:nvPr/>
        </p:nvSpPr>
        <p:spPr>
          <a:xfrm>
            <a:off x="271956" y="1066800"/>
            <a:ext cx="8567244" cy="4524315"/>
          </a:xfrm>
          <a:prstGeom prst="rect">
            <a:avLst/>
          </a:prstGeom>
          <a:noFill/>
        </p:spPr>
        <p:txBody>
          <a:bodyPr wrap="square" rtlCol="0">
            <a:spAutoFit/>
          </a:bodyPr>
          <a:lstStyle/>
          <a:p>
            <a:pPr marL="457200" indent="-457200">
              <a:buFont typeface="+mj-lt"/>
              <a:buAutoNum type="arabicPeriod"/>
            </a:pPr>
            <a:r>
              <a:rPr lang="en-US" sz="2400" dirty="0" smtClean="0"/>
              <a:t>What the properties of stimuli represented in different brain areas?</a:t>
            </a:r>
          </a:p>
          <a:p>
            <a:pPr marL="457200" indent="-457200">
              <a:buFont typeface="+mj-lt"/>
              <a:buAutoNum type="arabicPeriod"/>
            </a:pPr>
            <a:endParaRPr lang="en-US" sz="2400" dirty="0"/>
          </a:p>
          <a:p>
            <a:pPr marL="457200" indent="-457200">
              <a:buFont typeface="+mj-lt"/>
              <a:buAutoNum type="arabicPeriod"/>
            </a:pPr>
            <a:endParaRPr lang="en-US" sz="2400" dirty="0" smtClean="0"/>
          </a:p>
          <a:p>
            <a:endParaRPr lang="en-US" sz="2400" dirty="0"/>
          </a:p>
          <a:p>
            <a:pPr marL="457200" indent="-457200">
              <a:buFont typeface="+mj-lt"/>
              <a:buAutoNum type="arabicPeriod"/>
            </a:pPr>
            <a:r>
              <a:rPr lang="en-US" sz="2400" dirty="0" smtClean="0"/>
              <a:t>What are the effects of pushing attention to a specific location or feature?</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r>
              <a:rPr lang="en-US" sz="2400" dirty="0" smtClean="0"/>
              <a:t>How can we measure awareness while manipulating attention?</a:t>
            </a:r>
          </a:p>
        </p:txBody>
      </p:sp>
      <p:sp>
        <p:nvSpPr>
          <p:cNvPr id="5" name="Oval 4"/>
          <p:cNvSpPr/>
          <p:nvPr/>
        </p:nvSpPr>
        <p:spPr>
          <a:xfrm>
            <a:off x="4718519" y="3825476"/>
            <a:ext cx="1429994" cy="1143000"/>
          </a:xfrm>
          <a:prstGeom prst="ellipse">
            <a:avLst/>
          </a:prstGeom>
          <a:noFill/>
          <a:ln w="571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8267" y="1587691"/>
            <a:ext cx="1614621" cy="1298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Group 15"/>
          <p:cNvGrpSpPr/>
          <p:nvPr/>
        </p:nvGrpSpPr>
        <p:grpSpPr>
          <a:xfrm>
            <a:off x="3031068" y="3515755"/>
            <a:ext cx="1884098" cy="1512101"/>
            <a:chOff x="914400" y="3581400"/>
            <a:chExt cx="1714500" cy="1219200"/>
          </a:xfrm>
        </p:grpSpPr>
        <p:sp>
          <p:nvSpPr>
            <p:cNvPr id="17" name="Rectangle 16"/>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562100" y="3962400"/>
              <a:ext cx="419100" cy="457200"/>
              <a:chOff x="914400" y="3581400"/>
              <a:chExt cx="1714500" cy="1219200"/>
            </a:xfrm>
          </p:grpSpPr>
          <p:cxnSp>
            <p:nvCxnSpPr>
              <p:cNvPr id="19" name="Straight Connector 18"/>
              <p:cNvCxnSpPr>
                <a:stCxn id="17" idx="1"/>
                <a:endCxn id="17"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20" name="Straight Connector 19"/>
              <p:cNvCxnSpPr>
                <a:stCxn id="17" idx="0"/>
                <a:endCxn id="17"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21" name="Straight Arrow Connector 20"/>
          <p:cNvCxnSpPr/>
          <p:nvPr/>
        </p:nvCxnSpPr>
        <p:spPr>
          <a:xfrm flipH="1" flipV="1">
            <a:off x="3759426" y="3988288"/>
            <a:ext cx="192162" cy="2835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2" name="Group 21"/>
          <p:cNvGrpSpPr/>
          <p:nvPr/>
        </p:nvGrpSpPr>
        <p:grpSpPr>
          <a:xfrm>
            <a:off x="5147452" y="3505200"/>
            <a:ext cx="1939148" cy="1556282"/>
            <a:chOff x="914400" y="3581400"/>
            <a:chExt cx="1714500" cy="1219200"/>
          </a:xfrm>
        </p:grpSpPr>
        <p:sp>
          <p:nvSpPr>
            <p:cNvPr id="23" name="Rectangle 2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1562100" y="3962400"/>
              <a:ext cx="419100" cy="457200"/>
              <a:chOff x="914400" y="3581400"/>
              <a:chExt cx="1714500" cy="1219200"/>
            </a:xfrm>
          </p:grpSpPr>
          <p:cxnSp>
            <p:nvCxnSpPr>
              <p:cNvPr id="25" name="Straight Connector 24"/>
              <p:cNvCxnSpPr>
                <a:stCxn id="23" idx="1"/>
                <a:endCxn id="2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26" name="Straight Connector 25"/>
              <p:cNvCxnSpPr>
                <a:stCxn id="23" idx="0"/>
                <a:endCxn id="2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27" name="Straight Arrow Connector 26"/>
          <p:cNvCxnSpPr/>
          <p:nvPr/>
        </p:nvCxnSpPr>
        <p:spPr>
          <a:xfrm flipH="1" flipV="1">
            <a:off x="5836954" y="4029983"/>
            <a:ext cx="233848" cy="2001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a:xfrm flipV="1">
            <a:off x="6148513" y="3994531"/>
            <a:ext cx="242590" cy="2403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Arrow Connector 28"/>
          <p:cNvCxnSpPr/>
          <p:nvPr/>
        </p:nvCxnSpPr>
        <p:spPr>
          <a:xfrm>
            <a:off x="6148569" y="4312203"/>
            <a:ext cx="242590" cy="2751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Straight Arrow Connector 29"/>
          <p:cNvCxnSpPr/>
          <p:nvPr/>
        </p:nvCxnSpPr>
        <p:spPr>
          <a:xfrm flipH="1">
            <a:off x="5838545" y="4312203"/>
            <a:ext cx="239873" cy="2751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32" name="Group 31"/>
          <p:cNvGrpSpPr/>
          <p:nvPr/>
        </p:nvGrpSpPr>
        <p:grpSpPr>
          <a:xfrm>
            <a:off x="3890600" y="5591115"/>
            <a:ext cx="1542916" cy="1176769"/>
            <a:chOff x="914400" y="3581400"/>
            <a:chExt cx="1714500" cy="1219200"/>
          </a:xfrm>
        </p:grpSpPr>
        <p:sp>
          <p:nvSpPr>
            <p:cNvPr id="33" name="Rectangle 3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1562100" y="3962400"/>
              <a:ext cx="419100" cy="457200"/>
              <a:chOff x="914400" y="3581400"/>
              <a:chExt cx="1714500" cy="1219200"/>
            </a:xfrm>
          </p:grpSpPr>
          <p:cxnSp>
            <p:nvCxnSpPr>
              <p:cNvPr id="35" name="Straight Connector 34"/>
              <p:cNvCxnSpPr>
                <a:stCxn id="33" idx="1"/>
                <a:endCxn id="3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a:stCxn id="33" idx="0"/>
                <a:endCxn id="3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37" name="Oval 36"/>
          <p:cNvSpPr/>
          <p:nvPr/>
        </p:nvSpPr>
        <p:spPr>
          <a:xfrm>
            <a:off x="4028325" y="5959511"/>
            <a:ext cx="350139" cy="441289"/>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972382" y="5978857"/>
            <a:ext cx="350139" cy="441289"/>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59212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3514488" cy="584775"/>
          </a:xfrm>
          <a:prstGeom prst="rect">
            <a:avLst/>
          </a:prstGeom>
          <a:noFill/>
        </p:spPr>
        <p:txBody>
          <a:bodyPr wrap="none" rtlCol="0">
            <a:spAutoFit/>
          </a:bodyPr>
          <a:lstStyle/>
          <a:p>
            <a:r>
              <a:rPr lang="en-US" sz="3200" dirty="0" smtClean="0"/>
              <a:t>Overall Task Timing</a:t>
            </a:r>
            <a:endParaRPr lang="en-US" sz="3200" dirty="0"/>
          </a:p>
        </p:txBody>
      </p:sp>
      <p:grpSp>
        <p:nvGrpSpPr>
          <p:cNvPr id="20" name="Group 19"/>
          <p:cNvGrpSpPr/>
          <p:nvPr/>
        </p:nvGrpSpPr>
        <p:grpSpPr>
          <a:xfrm>
            <a:off x="234426" y="914400"/>
            <a:ext cx="1797912" cy="1278515"/>
            <a:chOff x="914400" y="3581400"/>
            <a:chExt cx="1714500" cy="1219200"/>
          </a:xfrm>
        </p:grpSpPr>
        <p:sp>
          <p:nvSpPr>
            <p:cNvPr id="14" name="Rectangle 13"/>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1562100" y="3962400"/>
              <a:ext cx="419100" cy="457200"/>
              <a:chOff x="914400" y="3581400"/>
              <a:chExt cx="1714500" cy="1219200"/>
            </a:xfrm>
          </p:grpSpPr>
          <p:cxnSp>
            <p:nvCxnSpPr>
              <p:cNvPr id="16" name="Straight Connector 15"/>
              <p:cNvCxnSpPr>
                <a:stCxn id="14" idx="1"/>
                <a:endCxn id="14"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a:stCxn id="14" idx="0"/>
                <a:endCxn id="14"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41" name="TextBox 40"/>
          <p:cNvSpPr txBox="1"/>
          <p:nvPr/>
        </p:nvSpPr>
        <p:spPr>
          <a:xfrm>
            <a:off x="2214571" y="1129270"/>
            <a:ext cx="1523302" cy="369332"/>
          </a:xfrm>
          <a:prstGeom prst="rect">
            <a:avLst/>
          </a:prstGeom>
          <a:noFill/>
        </p:spPr>
        <p:txBody>
          <a:bodyPr wrap="none" rtlCol="0">
            <a:spAutoFit/>
          </a:bodyPr>
          <a:lstStyle/>
          <a:p>
            <a:r>
              <a:rPr lang="en-US" dirty="0" smtClean="0"/>
              <a:t>Fixation ITI: 1s</a:t>
            </a:r>
            <a:endParaRPr lang="en-US" dirty="0"/>
          </a:p>
        </p:txBody>
      </p:sp>
      <p:grpSp>
        <p:nvGrpSpPr>
          <p:cNvPr id="42" name="Group 41"/>
          <p:cNvGrpSpPr/>
          <p:nvPr/>
        </p:nvGrpSpPr>
        <p:grpSpPr>
          <a:xfrm>
            <a:off x="1175335" y="1642844"/>
            <a:ext cx="1746046" cy="1241633"/>
            <a:chOff x="914400" y="3581400"/>
            <a:chExt cx="1714500" cy="1219200"/>
          </a:xfrm>
        </p:grpSpPr>
        <p:sp>
          <p:nvSpPr>
            <p:cNvPr id="43" name="Rectangle 4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1562100" y="3962400"/>
              <a:ext cx="419100" cy="457200"/>
              <a:chOff x="914400" y="3581400"/>
              <a:chExt cx="1714500" cy="1219200"/>
            </a:xfrm>
          </p:grpSpPr>
          <p:cxnSp>
            <p:nvCxnSpPr>
              <p:cNvPr id="45" name="Straight Connector 44"/>
              <p:cNvCxnSpPr>
                <a:stCxn id="43" idx="1"/>
                <a:endCxn id="4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46" name="Straight Connector 45"/>
              <p:cNvCxnSpPr>
                <a:stCxn id="43" idx="0"/>
                <a:endCxn id="4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49" name="Straight Arrow Connector 48"/>
          <p:cNvCxnSpPr/>
          <p:nvPr/>
        </p:nvCxnSpPr>
        <p:spPr>
          <a:xfrm flipH="1" flipV="1">
            <a:off x="1895614" y="2017776"/>
            <a:ext cx="171450" cy="190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82" name="Group 81"/>
          <p:cNvGrpSpPr/>
          <p:nvPr/>
        </p:nvGrpSpPr>
        <p:grpSpPr>
          <a:xfrm>
            <a:off x="2086276" y="2386037"/>
            <a:ext cx="1837205" cy="1306457"/>
            <a:chOff x="3159919" y="4290477"/>
            <a:chExt cx="2250281" cy="1600200"/>
          </a:xfrm>
        </p:grpSpPr>
        <p:grpSp>
          <p:nvGrpSpPr>
            <p:cNvPr id="40" name="Group 39"/>
            <p:cNvGrpSpPr/>
            <p:nvPr/>
          </p:nvGrpSpPr>
          <p:grpSpPr>
            <a:xfrm>
              <a:off x="3159919" y="4290477"/>
              <a:ext cx="2250281" cy="1600200"/>
              <a:chOff x="1908554" y="4008890"/>
              <a:chExt cx="2250281" cy="1600200"/>
            </a:xfrm>
          </p:grpSpPr>
          <p:grpSp>
            <p:nvGrpSpPr>
              <p:cNvPr id="26" name="Group 25"/>
              <p:cNvGrpSpPr/>
              <p:nvPr/>
            </p:nvGrpSpPr>
            <p:grpSpPr>
              <a:xfrm>
                <a:off x="1908554" y="4008890"/>
                <a:ext cx="2250281" cy="1600200"/>
                <a:chOff x="914400" y="3581400"/>
                <a:chExt cx="1714500" cy="1219200"/>
              </a:xfrm>
            </p:grpSpPr>
            <p:sp>
              <p:nvSpPr>
                <p:cNvPr id="27" name="Rectangle 26"/>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1562100" y="3962400"/>
                  <a:ext cx="419100" cy="457200"/>
                  <a:chOff x="914400" y="3581400"/>
                  <a:chExt cx="1714500" cy="1219200"/>
                </a:xfrm>
              </p:grpSpPr>
              <p:cxnSp>
                <p:nvCxnSpPr>
                  <p:cNvPr id="29" name="Straight Connector 28"/>
                  <p:cNvCxnSpPr>
                    <a:stCxn id="27" idx="1"/>
                    <a:endCxn id="27"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a:stCxn id="27" idx="0"/>
                    <a:endCxn id="27"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pic>
            <p:nvPicPr>
              <p:cNvPr id="36" name="Picture 2" descr="C:\Users\Dan\proj\att_awe\images\built\con039noi050_im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3752" y="4277159"/>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descr="C:\Users\Dan\proj\att_awe\images\built\con050noi079_im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0360" y="4261235"/>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C:\Users\Dan\proj\att_awe\images\built\con088noi050_im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4076" y="4972586"/>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Users\Dan\proj\att_awe\images\built\con083noi050_im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8729" y="4986236"/>
                <a:ext cx="348718" cy="41802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9" name="Straight Arrow Connector 78"/>
            <p:cNvCxnSpPr/>
            <p:nvPr/>
          </p:nvCxnSpPr>
          <p:spPr>
            <a:xfrm flipH="1" flipV="1">
              <a:off x="4064159" y="4838772"/>
              <a:ext cx="171450" cy="190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48" name="Group 47"/>
          <p:cNvGrpSpPr/>
          <p:nvPr/>
        </p:nvGrpSpPr>
        <p:grpSpPr>
          <a:xfrm>
            <a:off x="3032175" y="3158771"/>
            <a:ext cx="1827303" cy="1299415"/>
            <a:chOff x="914400" y="3581400"/>
            <a:chExt cx="1714500" cy="1219200"/>
          </a:xfrm>
        </p:grpSpPr>
        <p:sp>
          <p:nvSpPr>
            <p:cNvPr id="50" name="Rectangle 49"/>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p:cNvGrpSpPr/>
            <p:nvPr/>
          </p:nvGrpSpPr>
          <p:grpSpPr>
            <a:xfrm>
              <a:off x="1562100" y="3962400"/>
              <a:ext cx="419100" cy="457200"/>
              <a:chOff x="914400" y="3581400"/>
              <a:chExt cx="1714500" cy="1219200"/>
            </a:xfrm>
          </p:grpSpPr>
          <p:cxnSp>
            <p:nvCxnSpPr>
              <p:cNvPr id="53" name="Straight Connector 52"/>
              <p:cNvCxnSpPr>
                <a:stCxn id="50" idx="1"/>
                <a:endCxn id="50"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54" name="Straight Connector 53"/>
              <p:cNvCxnSpPr>
                <a:stCxn id="50" idx="0"/>
                <a:endCxn id="50"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55" name="Group 54"/>
          <p:cNvGrpSpPr/>
          <p:nvPr/>
        </p:nvGrpSpPr>
        <p:grpSpPr>
          <a:xfrm>
            <a:off x="3993249" y="3923463"/>
            <a:ext cx="1837205" cy="1306457"/>
            <a:chOff x="3159919" y="4290477"/>
            <a:chExt cx="2250281" cy="1600200"/>
          </a:xfrm>
        </p:grpSpPr>
        <p:grpSp>
          <p:nvGrpSpPr>
            <p:cNvPr id="56" name="Group 55"/>
            <p:cNvGrpSpPr/>
            <p:nvPr/>
          </p:nvGrpSpPr>
          <p:grpSpPr>
            <a:xfrm>
              <a:off x="3159919" y="4290477"/>
              <a:ext cx="2250281" cy="1600200"/>
              <a:chOff x="1908554" y="4008890"/>
              <a:chExt cx="2250281" cy="1600200"/>
            </a:xfrm>
          </p:grpSpPr>
          <p:grpSp>
            <p:nvGrpSpPr>
              <p:cNvPr id="58" name="Group 57"/>
              <p:cNvGrpSpPr/>
              <p:nvPr/>
            </p:nvGrpSpPr>
            <p:grpSpPr>
              <a:xfrm>
                <a:off x="1908554" y="4008890"/>
                <a:ext cx="2250281" cy="1600200"/>
                <a:chOff x="914400" y="3581400"/>
                <a:chExt cx="1714500" cy="1219200"/>
              </a:xfrm>
            </p:grpSpPr>
            <p:sp>
              <p:nvSpPr>
                <p:cNvPr id="63" name="Rectangle 6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p:cNvGrpSpPr/>
                <p:nvPr/>
              </p:nvGrpSpPr>
              <p:grpSpPr>
                <a:xfrm>
                  <a:off x="1562100" y="3962400"/>
                  <a:ext cx="419100" cy="457200"/>
                  <a:chOff x="914400" y="3581400"/>
                  <a:chExt cx="1714500" cy="1219200"/>
                </a:xfrm>
              </p:grpSpPr>
              <p:cxnSp>
                <p:nvCxnSpPr>
                  <p:cNvPr id="65" name="Straight Connector 64"/>
                  <p:cNvCxnSpPr>
                    <a:stCxn id="63" idx="1"/>
                    <a:endCxn id="6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66" name="Straight Connector 65"/>
                  <p:cNvCxnSpPr>
                    <a:stCxn id="63" idx="0"/>
                    <a:endCxn id="6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pic>
            <p:nvPicPr>
              <p:cNvPr id="59" name="Picture 2" descr="C:\Users\Dan\proj\att_awe\images\built\con039noi050_im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3752" y="4277159"/>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3" descr="C:\Users\Dan\proj\att_awe\images\built\con050noi079_im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0360" y="4261235"/>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C:\Users\Dan\proj\att_awe\images\built\con088noi050_im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4076" y="4972586"/>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C:\Users\Dan\proj\att_awe\images\built\con083noi050_im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8729" y="4986236"/>
                <a:ext cx="348718" cy="41802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7" name="Straight Arrow Connector 56"/>
            <p:cNvCxnSpPr/>
            <p:nvPr/>
          </p:nvCxnSpPr>
          <p:spPr>
            <a:xfrm flipH="1" flipV="1">
              <a:off x="4064159" y="4838772"/>
              <a:ext cx="171450" cy="190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67" name="Group 66"/>
          <p:cNvGrpSpPr/>
          <p:nvPr/>
        </p:nvGrpSpPr>
        <p:grpSpPr>
          <a:xfrm>
            <a:off x="4964614" y="4695533"/>
            <a:ext cx="1827303" cy="1299415"/>
            <a:chOff x="914400" y="3581400"/>
            <a:chExt cx="1714500" cy="1219200"/>
          </a:xfrm>
        </p:grpSpPr>
        <p:sp>
          <p:nvSpPr>
            <p:cNvPr id="68" name="Rectangle 67"/>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1562100" y="3962400"/>
              <a:ext cx="419100" cy="457200"/>
              <a:chOff x="914400" y="3581400"/>
              <a:chExt cx="1714500" cy="1219200"/>
            </a:xfrm>
          </p:grpSpPr>
          <p:cxnSp>
            <p:nvCxnSpPr>
              <p:cNvPr id="70" name="Straight Connector 69"/>
              <p:cNvCxnSpPr>
                <a:stCxn id="68" idx="1"/>
                <a:endCxn id="68"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71" name="Straight Connector 70"/>
              <p:cNvCxnSpPr>
                <a:stCxn id="68" idx="0"/>
                <a:endCxn id="68"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81" name="Group 80"/>
          <p:cNvGrpSpPr/>
          <p:nvPr/>
        </p:nvGrpSpPr>
        <p:grpSpPr>
          <a:xfrm>
            <a:off x="5943600" y="5399079"/>
            <a:ext cx="1827480" cy="1299541"/>
            <a:chOff x="4541725" y="4885751"/>
            <a:chExt cx="2250281" cy="1600200"/>
          </a:xfrm>
        </p:grpSpPr>
        <p:grpSp>
          <p:nvGrpSpPr>
            <p:cNvPr id="73" name="Group 72"/>
            <p:cNvGrpSpPr/>
            <p:nvPr/>
          </p:nvGrpSpPr>
          <p:grpSpPr>
            <a:xfrm>
              <a:off x="4541725" y="4885751"/>
              <a:ext cx="2250281" cy="1600200"/>
              <a:chOff x="914400" y="3581400"/>
              <a:chExt cx="1714500" cy="1219200"/>
            </a:xfrm>
          </p:grpSpPr>
          <p:sp>
            <p:nvSpPr>
              <p:cNvPr id="74" name="Rectangle 73"/>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p:cNvGrpSpPr/>
              <p:nvPr/>
            </p:nvGrpSpPr>
            <p:grpSpPr>
              <a:xfrm>
                <a:off x="1562100" y="3962400"/>
                <a:ext cx="419100" cy="457200"/>
                <a:chOff x="914400" y="3581400"/>
                <a:chExt cx="1714500" cy="1219200"/>
              </a:xfrm>
            </p:grpSpPr>
            <p:cxnSp>
              <p:nvCxnSpPr>
                <p:cNvPr id="76" name="Straight Connector 75"/>
                <p:cNvCxnSpPr>
                  <a:stCxn id="74" idx="1"/>
                  <a:endCxn id="74" idx="3"/>
                </p:cNvCxnSpPr>
                <p:nvPr/>
              </p:nvCxnSpPr>
              <p:spPr>
                <a:xfrm>
                  <a:off x="914400" y="4191000"/>
                  <a:ext cx="171450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77" name="Straight Connector 76"/>
                <p:cNvCxnSpPr>
                  <a:stCxn id="74" idx="0"/>
                  <a:endCxn id="74" idx="2"/>
                </p:cNvCxnSpPr>
                <p:nvPr/>
              </p:nvCxnSpPr>
              <p:spPr>
                <a:xfrm>
                  <a:off x="1771650" y="3581400"/>
                  <a:ext cx="0" cy="121920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grpSp>
        <p:cxnSp>
          <p:nvCxnSpPr>
            <p:cNvPr id="78" name="Straight Arrow Connector 77"/>
            <p:cNvCxnSpPr/>
            <p:nvPr/>
          </p:nvCxnSpPr>
          <p:spPr>
            <a:xfrm flipH="1" flipV="1">
              <a:off x="5390467" y="5433367"/>
              <a:ext cx="171450" cy="190500"/>
            </a:xfrm>
            <a:prstGeom prst="straightConnector1">
              <a:avLst/>
            </a:prstGeom>
            <a:ln>
              <a:solidFill>
                <a:schemeClr val="bg1"/>
              </a:solidFill>
              <a:tailEnd type="arrow"/>
            </a:ln>
          </p:spPr>
          <p:style>
            <a:lnRef idx="2">
              <a:schemeClr val="dk1"/>
            </a:lnRef>
            <a:fillRef idx="0">
              <a:schemeClr val="dk1"/>
            </a:fillRef>
            <a:effectRef idx="1">
              <a:schemeClr val="dk1"/>
            </a:effectRef>
            <a:fontRef idx="minor">
              <a:schemeClr val="tx1"/>
            </a:fontRef>
          </p:style>
        </p:cxnSp>
      </p:grpSp>
      <p:sp>
        <p:nvSpPr>
          <p:cNvPr id="72" name="TextBox 71"/>
          <p:cNvSpPr txBox="1"/>
          <p:nvPr/>
        </p:nvSpPr>
        <p:spPr>
          <a:xfrm>
            <a:off x="3117259" y="1802790"/>
            <a:ext cx="867545" cy="369332"/>
          </a:xfrm>
          <a:prstGeom prst="rect">
            <a:avLst/>
          </a:prstGeom>
          <a:noFill/>
        </p:spPr>
        <p:txBody>
          <a:bodyPr wrap="none" rtlCol="0">
            <a:spAutoFit/>
          </a:bodyPr>
          <a:lstStyle/>
          <a:p>
            <a:r>
              <a:rPr lang="en-US" dirty="0" smtClean="0"/>
              <a:t>Cue: 1s</a:t>
            </a:r>
            <a:endParaRPr lang="en-US" dirty="0"/>
          </a:p>
        </p:txBody>
      </p:sp>
      <p:sp>
        <p:nvSpPr>
          <p:cNvPr id="83" name="TextBox 82"/>
          <p:cNvSpPr txBox="1"/>
          <p:nvPr/>
        </p:nvSpPr>
        <p:spPr>
          <a:xfrm>
            <a:off x="4194211" y="2619882"/>
            <a:ext cx="1540806" cy="369332"/>
          </a:xfrm>
          <a:prstGeom prst="rect">
            <a:avLst/>
          </a:prstGeom>
          <a:noFill/>
        </p:spPr>
        <p:txBody>
          <a:bodyPr wrap="none" rtlCol="0">
            <a:spAutoFit/>
          </a:bodyPr>
          <a:lstStyle/>
          <a:p>
            <a:r>
              <a:rPr lang="en-US" dirty="0" smtClean="0"/>
              <a:t>Stimulus 1: .6s</a:t>
            </a:r>
            <a:endParaRPr lang="en-US" dirty="0"/>
          </a:p>
        </p:txBody>
      </p:sp>
      <p:sp>
        <p:nvSpPr>
          <p:cNvPr id="84" name="TextBox 83"/>
          <p:cNvSpPr txBox="1"/>
          <p:nvPr/>
        </p:nvSpPr>
        <p:spPr>
          <a:xfrm>
            <a:off x="5109571" y="3439147"/>
            <a:ext cx="2474780" cy="369332"/>
          </a:xfrm>
          <a:prstGeom prst="rect">
            <a:avLst/>
          </a:prstGeom>
          <a:noFill/>
        </p:spPr>
        <p:txBody>
          <a:bodyPr wrap="none" rtlCol="0">
            <a:spAutoFit/>
          </a:bodyPr>
          <a:lstStyle/>
          <a:p>
            <a:r>
              <a:rPr lang="en-US" dirty="0" smtClean="0"/>
              <a:t>Peripheral Response: .8s</a:t>
            </a:r>
            <a:endParaRPr lang="en-US" dirty="0"/>
          </a:p>
        </p:txBody>
      </p:sp>
      <p:sp>
        <p:nvSpPr>
          <p:cNvPr id="87" name="TextBox 86"/>
          <p:cNvSpPr txBox="1"/>
          <p:nvPr/>
        </p:nvSpPr>
        <p:spPr>
          <a:xfrm>
            <a:off x="6095689" y="4105645"/>
            <a:ext cx="1540806" cy="369332"/>
          </a:xfrm>
          <a:prstGeom prst="rect">
            <a:avLst/>
          </a:prstGeom>
          <a:noFill/>
        </p:spPr>
        <p:txBody>
          <a:bodyPr wrap="none" rtlCol="0">
            <a:spAutoFit/>
          </a:bodyPr>
          <a:lstStyle/>
          <a:p>
            <a:r>
              <a:rPr lang="en-US" dirty="0" smtClean="0"/>
              <a:t>Stimulus 2: .6s</a:t>
            </a:r>
            <a:endParaRPr lang="en-US" dirty="0"/>
          </a:p>
        </p:txBody>
      </p:sp>
      <p:sp>
        <p:nvSpPr>
          <p:cNvPr id="88" name="TextBox 87"/>
          <p:cNvSpPr txBox="1"/>
          <p:nvPr/>
        </p:nvSpPr>
        <p:spPr>
          <a:xfrm>
            <a:off x="6944095" y="4892047"/>
            <a:ext cx="1823897" cy="369332"/>
          </a:xfrm>
          <a:prstGeom prst="rect">
            <a:avLst/>
          </a:prstGeom>
          <a:noFill/>
        </p:spPr>
        <p:txBody>
          <a:bodyPr wrap="none" rtlCol="0">
            <a:spAutoFit/>
          </a:bodyPr>
          <a:lstStyle/>
          <a:p>
            <a:r>
              <a:rPr lang="en-US" dirty="0" smtClean="0"/>
              <a:t>Per Response: .8s</a:t>
            </a:r>
            <a:endParaRPr lang="en-US" dirty="0"/>
          </a:p>
        </p:txBody>
      </p:sp>
      <p:sp>
        <p:nvSpPr>
          <p:cNvPr id="89" name="TextBox 88"/>
          <p:cNvSpPr txBox="1"/>
          <p:nvPr/>
        </p:nvSpPr>
        <p:spPr>
          <a:xfrm>
            <a:off x="3764417" y="6161079"/>
            <a:ext cx="2113848" cy="369332"/>
          </a:xfrm>
          <a:prstGeom prst="rect">
            <a:avLst/>
          </a:prstGeom>
          <a:noFill/>
        </p:spPr>
        <p:txBody>
          <a:bodyPr wrap="none" rtlCol="0">
            <a:spAutoFit/>
          </a:bodyPr>
          <a:lstStyle/>
          <a:p>
            <a:r>
              <a:rPr lang="en-US" dirty="0" smtClean="0"/>
              <a:t>Main Response: 1.2s</a:t>
            </a:r>
            <a:endParaRPr lang="en-US" dirty="0"/>
          </a:p>
        </p:txBody>
      </p:sp>
      <p:sp>
        <p:nvSpPr>
          <p:cNvPr id="80" name="TextBox 79"/>
          <p:cNvSpPr txBox="1"/>
          <p:nvPr/>
        </p:nvSpPr>
        <p:spPr>
          <a:xfrm>
            <a:off x="5175929" y="1458178"/>
            <a:ext cx="3057247" cy="369332"/>
          </a:xfrm>
          <a:prstGeom prst="rect">
            <a:avLst/>
          </a:prstGeom>
          <a:noFill/>
        </p:spPr>
        <p:txBody>
          <a:bodyPr wrap="none" rtlCol="0">
            <a:spAutoFit/>
          </a:bodyPr>
          <a:lstStyle/>
          <a:p>
            <a:r>
              <a:rPr lang="en-US" dirty="0" smtClean="0"/>
              <a:t>1 Block = 72 trials, ~6s per trial</a:t>
            </a:r>
            <a:endParaRPr lang="en-US" dirty="0"/>
          </a:p>
        </p:txBody>
      </p:sp>
    </p:spTree>
    <p:extLst>
      <p:ext uri="{BB962C8B-B14F-4D97-AF65-F5344CB8AC3E}">
        <p14:creationId xmlns:p14="http://schemas.microsoft.com/office/powerpoint/2010/main" val="29881046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alpha val="50000"/>
          </a:schemeClr>
        </a:solidFill>
        <a:effectLst/>
      </p:bgPr>
    </p:bg>
    <p:spTree>
      <p:nvGrpSpPr>
        <p:cNvPr id="1" name=""/>
        <p:cNvGrpSpPr/>
        <p:nvPr/>
      </p:nvGrpSpPr>
      <p:grpSpPr>
        <a:xfrm>
          <a:off x="0" y="0"/>
          <a:ext cx="0" cy="0"/>
          <a:chOff x="0" y="0"/>
          <a:chExt cx="0" cy="0"/>
        </a:xfrm>
      </p:grpSpPr>
      <p:sp>
        <p:nvSpPr>
          <p:cNvPr id="7" name="TextBox 6"/>
          <p:cNvSpPr txBox="1"/>
          <p:nvPr/>
        </p:nvSpPr>
        <p:spPr>
          <a:xfrm>
            <a:off x="2047875" y="2209800"/>
            <a:ext cx="152400" cy="369332"/>
          </a:xfrm>
          <a:prstGeom prst="rect">
            <a:avLst/>
          </a:prstGeom>
          <a:noFill/>
        </p:spPr>
        <p:txBody>
          <a:bodyPr wrap="square" rtlCol="0">
            <a:spAutoFit/>
          </a:bodyPr>
          <a:lstStyle/>
          <a:p>
            <a:endParaRPr lang="en-US" dirty="0"/>
          </a:p>
        </p:txBody>
      </p:sp>
      <p:grpSp>
        <p:nvGrpSpPr>
          <p:cNvPr id="6" name="Group 5"/>
          <p:cNvGrpSpPr/>
          <p:nvPr/>
        </p:nvGrpSpPr>
        <p:grpSpPr>
          <a:xfrm>
            <a:off x="4029075" y="2704028"/>
            <a:ext cx="1143000" cy="1219200"/>
            <a:chOff x="3810000" y="2921876"/>
            <a:chExt cx="1143000" cy="1219200"/>
          </a:xfrm>
        </p:grpSpPr>
        <p:cxnSp>
          <p:nvCxnSpPr>
            <p:cNvPr id="4" name="Straight Connector 3"/>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488074" y="2368186"/>
            <a:ext cx="8274925" cy="1838326"/>
            <a:chOff x="488074" y="2368186"/>
            <a:chExt cx="8274925" cy="1838326"/>
          </a:xfrm>
        </p:grpSpPr>
        <p:pic>
          <p:nvPicPr>
            <p:cNvPr id="19460" name="Picture 4" descr="C:\Users\Dan\proj\att_awe\images\built\con050noi000_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9474" y="2368186"/>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9459" name="Picture 3" descr="C:\Users\Dan\proj\att_awe\images\built\con050noi000_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074" y="2368187"/>
              <a:ext cx="1533525" cy="1838325"/>
            </a:xfrm>
            <a:prstGeom prst="rect">
              <a:avLst/>
            </a:prstGeom>
            <a:noFill/>
            <a:extLst>
              <a:ext uri="{909E8E84-426E-40DD-AFC4-6F175D3DCCD1}">
                <a14:hiddenFill xmlns:a14="http://schemas.microsoft.com/office/drawing/2010/main">
                  <a:solidFill>
                    <a:srgbClr val="FFFFFF"/>
                  </a:solidFill>
                </a14:hiddenFill>
              </a:ext>
            </a:extLst>
          </p:spPr>
        </p:pic>
      </p:grpSp>
      <p:pic>
        <p:nvPicPr>
          <p:cNvPr id="19462" name="Picture 6" descr="C:\Users\Dan\proj\att_awe\images\brazil_faces\f\178a.jp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64000"/>
                    </a14:imgEffect>
                  </a14:imgLayer>
                </a14:imgProps>
              </a:ext>
              <a:ext uri="{28A0092B-C50C-407E-A947-70E740481C1C}">
                <a14:useLocalDpi xmlns:a14="http://schemas.microsoft.com/office/drawing/2010/main" val="0"/>
              </a:ext>
            </a:extLst>
          </a:blip>
          <a:srcRect/>
          <a:stretch>
            <a:fillRect/>
          </a:stretch>
        </p:blipFill>
        <p:spPr bwMode="auto">
          <a:xfrm>
            <a:off x="7229475" y="2368186"/>
            <a:ext cx="1533524" cy="182697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495549" y="865702"/>
            <a:ext cx="4210050" cy="4895850"/>
            <a:chOff x="2495549" y="865702"/>
            <a:chExt cx="4210050" cy="4895850"/>
          </a:xfrm>
        </p:grpSpPr>
        <p:pic>
          <p:nvPicPr>
            <p:cNvPr id="18434" name="Picture 2" descr="C:\Users\Dan\proj\att_awe\images\built\con039noi050_im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5550" y="8657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descr="C:\Users\Dan\proj\att_awe\images\built\con050noi079_im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2074" y="865702"/>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C:\Users\Dan\proj\att_awe\images\built\con088noi050_im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5549" y="3923227"/>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Dan\proj\att_awe\images\built\con049noi050_im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72073" y="3923226"/>
              <a:ext cx="1533525" cy="1838325"/>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6" descr="C:\Users\Dan\proj\att_awe\images\built\con083noi050_im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72075" y="3923228"/>
            <a:ext cx="1533525" cy="183832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191000" y="2819400"/>
            <a:ext cx="914400" cy="990600"/>
            <a:chOff x="4191000" y="2819400"/>
            <a:chExt cx="914400" cy="990600"/>
          </a:xfrm>
        </p:grpSpPr>
        <p:grpSp>
          <p:nvGrpSpPr>
            <p:cNvPr id="16" name="Group 15"/>
            <p:cNvGrpSpPr/>
            <p:nvPr/>
          </p:nvGrpSpPr>
          <p:grpSpPr>
            <a:xfrm>
              <a:off x="4191000" y="2819400"/>
              <a:ext cx="838200" cy="990600"/>
              <a:chOff x="4343400" y="2819400"/>
              <a:chExt cx="838200" cy="990600"/>
            </a:xfrm>
          </p:grpSpPr>
          <p:cxnSp>
            <p:nvCxnSpPr>
              <p:cNvPr id="17" name="Straight Connector 16"/>
              <p:cNvCxnSpPr/>
              <p:nvPr/>
            </p:nvCxnSpPr>
            <p:spPr>
              <a:xfrm flipV="1">
                <a:off x="4953000" y="2819400"/>
                <a:ext cx="228600" cy="22860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flipH="1">
                <a:off x="4343400" y="3542228"/>
                <a:ext cx="193343" cy="267772"/>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flipH="1" flipV="1">
                <a:off x="4343400" y="2819400"/>
                <a:ext cx="249072" cy="235741"/>
              </a:xfrm>
              <a:prstGeom prst="line">
                <a:avLst/>
              </a:prstGeom>
            </p:spPr>
            <p:style>
              <a:lnRef idx="3">
                <a:schemeClr val="dk1"/>
              </a:lnRef>
              <a:fillRef idx="0">
                <a:schemeClr val="dk1"/>
              </a:fillRef>
              <a:effectRef idx="2">
                <a:schemeClr val="dk1"/>
              </a:effectRef>
              <a:fontRef idx="minor">
                <a:schemeClr val="tx1"/>
              </a:fontRef>
            </p:style>
          </p:cxnSp>
        </p:grpSp>
        <p:cxnSp>
          <p:nvCxnSpPr>
            <p:cNvPr id="20" name="Straight Connector 19"/>
            <p:cNvCxnSpPr/>
            <p:nvPr/>
          </p:nvCxnSpPr>
          <p:spPr>
            <a:xfrm>
              <a:off x="4876800" y="3542228"/>
              <a:ext cx="228600" cy="267772"/>
            </a:xfrm>
            <a:prstGeom prst="line">
              <a:avLst/>
            </a:prstGeom>
          </p:spPr>
          <p:style>
            <a:lnRef idx="3">
              <a:schemeClr val="dk1"/>
            </a:lnRef>
            <a:fillRef idx="0">
              <a:schemeClr val="dk1"/>
            </a:fillRef>
            <a:effectRef idx="2">
              <a:schemeClr val="dk1"/>
            </a:effectRef>
            <a:fontRef idx="minor">
              <a:schemeClr val="tx1"/>
            </a:fontRef>
          </p:style>
        </p:cxnSp>
      </p:grpSp>
      <p:grpSp>
        <p:nvGrpSpPr>
          <p:cNvPr id="8" name="Group 7"/>
          <p:cNvGrpSpPr/>
          <p:nvPr/>
        </p:nvGrpSpPr>
        <p:grpSpPr>
          <a:xfrm>
            <a:off x="4024952" y="2715904"/>
            <a:ext cx="1143000" cy="1219200"/>
            <a:chOff x="4024952" y="2715904"/>
            <a:chExt cx="1143000" cy="1219200"/>
          </a:xfrm>
        </p:grpSpPr>
        <p:grpSp>
          <p:nvGrpSpPr>
            <p:cNvPr id="24" name="Group 23"/>
            <p:cNvGrpSpPr/>
            <p:nvPr/>
          </p:nvGrpSpPr>
          <p:grpSpPr>
            <a:xfrm>
              <a:off x="4024952" y="2715904"/>
              <a:ext cx="1143000" cy="1219200"/>
              <a:chOff x="3810000" y="2921876"/>
              <a:chExt cx="1143000" cy="1219200"/>
            </a:xfrm>
          </p:grpSpPr>
          <p:cxnSp>
            <p:nvCxnSpPr>
              <p:cNvPr id="25" name="Straight Connector 24"/>
              <p:cNvCxnSpPr/>
              <p:nvPr/>
            </p:nvCxnSpPr>
            <p:spPr>
              <a:xfrm>
                <a:off x="3810000" y="3505200"/>
                <a:ext cx="1143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381827" y="2921876"/>
                <a:ext cx="0" cy="12192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4186877" y="2831276"/>
              <a:ext cx="914400" cy="990600"/>
              <a:chOff x="4191000" y="2819400"/>
              <a:chExt cx="914400" cy="990600"/>
            </a:xfrm>
          </p:grpSpPr>
          <p:grpSp>
            <p:nvGrpSpPr>
              <p:cNvPr id="28" name="Group 27"/>
              <p:cNvGrpSpPr/>
              <p:nvPr/>
            </p:nvGrpSpPr>
            <p:grpSpPr>
              <a:xfrm>
                <a:off x="4191000" y="2819400"/>
                <a:ext cx="838200" cy="990600"/>
                <a:chOff x="4343400" y="2819400"/>
                <a:chExt cx="838200" cy="990600"/>
              </a:xfrm>
            </p:grpSpPr>
            <p:cxnSp>
              <p:nvCxnSpPr>
                <p:cNvPr id="30" name="Straight Connector 29"/>
                <p:cNvCxnSpPr/>
                <p:nvPr/>
              </p:nvCxnSpPr>
              <p:spPr>
                <a:xfrm flipV="1">
                  <a:off x="4953000" y="2819400"/>
                  <a:ext cx="228600" cy="22860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flipH="1">
                  <a:off x="4343400" y="3542228"/>
                  <a:ext cx="193343" cy="267772"/>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flipH="1" flipV="1">
                  <a:off x="4343400" y="2819400"/>
                  <a:ext cx="249072" cy="235741"/>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cxnSp>
            <p:nvCxnSpPr>
              <p:cNvPr id="29" name="Straight Connector 28"/>
              <p:cNvCxnSpPr/>
              <p:nvPr/>
            </p:nvCxnSpPr>
            <p:spPr>
              <a:xfrm>
                <a:off x="4876800" y="3542228"/>
                <a:ext cx="228600" cy="267772"/>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grpSp>
    </p:spTree>
    <p:extLst>
      <p:ext uri="{BB962C8B-B14F-4D97-AF65-F5344CB8AC3E}">
        <p14:creationId xmlns:p14="http://schemas.microsoft.com/office/powerpoint/2010/main" val="122077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3"/>
                                        </p:tgtEl>
                                        <p:attrNameLst>
                                          <p:attrName>style.visibility</p:attrName>
                                        </p:attrNameLst>
                                      </p:cBhvr>
                                      <p:to>
                                        <p:strVal val="visible"/>
                                      </p:to>
                                    </p:set>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nodeType="withEffect">
                                  <p:stCondLst>
                                    <p:cond delay="500"/>
                                  </p:stCondLst>
                                  <p:childTnLst>
                                    <p:set>
                                      <p:cBhvr>
                                        <p:cTn id="13" dur="1" fill="hold">
                                          <p:stCondLst>
                                            <p:cond delay="0"/>
                                          </p:stCondLst>
                                        </p:cTn>
                                        <p:tgtEl>
                                          <p:spTgt spid="19462"/>
                                        </p:tgtEl>
                                        <p:attrNameLst>
                                          <p:attrName>style.visibility</p:attrName>
                                        </p:attrNameLst>
                                      </p:cBhvr>
                                      <p:to>
                                        <p:strVal val="visible"/>
                                      </p:to>
                                    </p:set>
                                  </p:childTnLst>
                                </p:cTn>
                              </p:par>
                            </p:childTnLst>
                          </p:cTn>
                        </p:par>
                        <p:par>
                          <p:cTn id="14" fill="hold">
                            <p:stCondLst>
                              <p:cond delay="1500"/>
                            </p:stCondLst>
                            <p:childTnLst>
                              <p:par>
                                <p:cTn id="15" presetID="1" presetClass="exit" presetSubtype="0" fill="hold" nodeType="afterEffect">
                                  <p:stCondLst>
                                    <p:cond delay="200"/>
                                  </p:stCondLst>
                                  <p:childTnLst>
                                    <p:set>
                                      <p:cBhvr>
                                        <p:cTn id="16" dur="1" fill="hold">
                                          <p:stCondLst>
                                            <p:cond delay="0"/>
                                          </p:stCondLst>
                                        </p:cTn>
                                        <p:tgtEl>
                                          <p:spTgt spid="19462"/>
                                        </p:tgtEl>
                                        <p:attrNameLst>
                                          <p:attrName>style.visibility</p:attrName>
                                        </p:attrNameLst>
                                      </p:cBhvr>
                                      <p:to>
                                        <p:strVal val="hidden"/>
                                      </p:to>
                                    </p:set>
                                  </p:childTnLst>
                                </p:cTn>
                              </p:par>
                              <p:par>
                                <p:cTn id="17" presetID="1" presetClass="exit" presetSubtype="0" fill="hold" nodeType="withEffect">
                                  <p:stCondLst>
                                    <p:cond delay="500"/>
                                  </p:stCondLst>
                                  <p:childTnLst>
                                    <p:set>
                                      <p:cBhvr>
                                        <p:cTn id="18" dur="1" fill="hold">
                                          <p:stCondLst>
                                            <p:cond delay="0"/>
                                          </p:stCondLst>
                                        </p:cTn>
                                        <p:tgtEl>
                                          <p:spTgt spid="3"/>
                                        </p:tgtEl>
                                        <p:attrNameLst>
                                          <p:attrName>style.visibility</p:attrName>
                                        </p:attrNameLst>
                                      </p:cBhvr>
                                      <p:to>
                                        <p:strVal val="hidden"/>
                                      </p:to>
                                    </p:set>
                                  </p:childTnLst>
                                </p:cTn>
                              </p:par>
                              <p:par>
                                <p:cTn id="19" presetID="1" presetClass="exit" presetSubtype="0" fill="hold" nodeType="withEffect">
                                  <p:stCondLst>
                                    <p:cond delay="50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ntr" presetSubtype="0" fill="hold" nodeType="withEffect">
                                  <p:stCondLst>
                                    <p:cond delay="150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150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150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xit" presetSubtype="0" fill="hold" nodeType="withEffect">
                                  <p:stCondLst>
                                    <p:cond delay="250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250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nodeType="withEffect">
                                  <p:stCondLst>
                                    <p:cond delay="2500"/>
                                  </p:stCondLst>
                                  <p:childTnLst>
                                    <p:set>
                                      <p:cBhvr>
                                        <p:cTn id="32" dur="1" fill="hold">
                                          <p:stCondLst>
                                            <p:cond delay="0"/>
                                          </p:stCondLst>
                                        </p:cTn>
                                        <p:tgtEl>
                                          <p:spTgt spid="15"/>
                                        </p:tgtEl>
                                        <p:attrNameLst>
                                          <p:attrName>style.visibility</p:attrName>
                                        </p:attrNameLst>
                                      </p:cBhvr>
                                      <p:to>
                                        <p:strVal val="hidden"/>
                                      </p:to>
                                    </p:set>
                                  </p:childTnLst>
                                </p:cTn>
                              </p:par>
                            </p:childTnLst>
                          </p:cTn>
                        </p:par>
                        <p:par>
                          <p:cTn id="33" fill="hold">
                            <p:stCondLst>
                              <p:cond delay="4000"/>
                            </p:stCondLst>
                            <p:childTnLst>
                              <p:par>
                                <p:cTn id="34" presetID="1" presetClass="entr" presetSubtype="0" fill="hold" nodeType="afterEffect">
                                  <p:stCondLst>
                                    <p:cond delay="100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6074099" cy="584775"/>
          </a:xfrm>
          <a:prstGeom prst="rect">
            <a:avLst/>
          </a:prstGeom>
          <a:noFill/>
        </p:spPr>
        <p:txBody>
          <a:bodyPr wrap="none" rtlCol="0">
            <a:spAutoFit/>
          </a:bodyPr>
          <a:lstStyle/>
          <a:p>
            <a:r>
              <a:rPr lang="en-US" sz="3200" dirty="0" smtClean="0"/>
              <a:t>Conceptual Overview: Expectations</a:t>
            </a:r>
            <a:endParaRPr lang="en-US" sz="3200" dirty="0"/>
          </a:p>
        </p:txBody>
      </p:sp>
      <p:grpSp>
        <p:nvGrpSpPr>
          <p:cNvPr id="2" name="Group 1"/>
          <p:cNvGrpSpPr/>
          <p:nvPr/>
        </p:nvGrpSpPr>
        <p:grpSpPr>
          <a:xfrm>
            <a:off x="1175055" y="1196632"/>
            <a:ext cx="5606634" cy="5585168"/>
            <a:chOff x="3062430" y="3641467"/>
            <a:chExt cx="2789358" cy="2778679"/>
          </a:xfrm>
        </p:grpSpPr>
        <p:sp>
          <p:nvSpPr>
            <p:cNvPr id="37" name="Oval 36"/>
            <p:cNvSpPr/>
            <p:nvPr/>
          </p:nvSpPr>
          <p:spPr>
            <a:xfrm>
              <a:off x="4028325" y="5959511"/>
              <a:ext cx="350139" cy="441289"/>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972382" y="5978857"/>
              <a:ext cx="350139" cy="441289"/>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3450678" y="5867400"/>
              <a:ext cx="2209800" cy="0"/>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V="1">
              <a:off x="3450678" y="3733800"/>
              <a:ext cx="0" cy="2133600"/>
            </a:xfrm>
            <a:prstGeom prst="line">
              <a:avLst/>
            </a:prstGeom>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3843305" y="6046999"/>
              <a:ext cx="1669795" cy="214371"/>
            </a:xfrm>
            <a:prstGeom prst="rect">
              <a:avLst/>
            </a:prstGeom>
            <a:noFill/>
          </p:spPr>
          <p:txBody>
            <a:bodyPr wrap="none" rtlCol="0">
              <a:spAutoFit/>
            </a:bodyPr>
            <a:lstStyle/>
            <a:p>
              <a:r>
                <a:rPr lang="en-US" sz="2200" dirty="0" smtClean="0"/>
                <a:t>Attention Task Performance</a:t>
              </a:r>
              <a:endParaRPr lang="en-US" sz="2200" dirty="0"/>
            </a:p>
          </p:txBody>
        </p:sp>
        <p:sp>
          <p:nvSpPr>
            <p:cNvPr id="10" name="TextBox 9"/>
            <p:cNvSpPr txBox="1"/>
            <p:nvPr/>
          </p:nvSpPr>
          <p:spPr>
            <a:xfrm rot="16200000">
              <a:off x="2294364" y="4781791"/>
              <a:ext cx="1750504" cy="214371"/>
            </a:xfrm>
            <a:prstGeom prst="rect">
              <a:avLst/>
            </a:prstGeom>
            <a:noFill/>
          </p:spPr>
          <p:txBody>
            <a:bodyPr wrap="none" rtlCol="0">
              <a:spAutoFit/>
            </a:bodyPr>
            <a:lstStyle/>
            <a:p>
              <a:r>
                <a:rPr lang="en-US" sz="2200" dirty="0" smtClean="0"/>
                <a:t>Awareness Task Performance</a:t>
              </a:r>
              <a:endParaRPr lang="en-US" sz="2200" dirty="0"/>
            </a:p>
          </p:txBody>
        </p:sp>
        <p:cxnSp>
          <p:nvCxnSpPr>
            <p:cNvPr id="44" name="Straight Connector 43"/>
            <p:cNvCxnSpPr/>
            <p:nvPr/>
          </p:nvCxnSpPr>
          <p:spPr>
            <a:xfrm flipH="1" flipV="1">
              <a:off x="5691061" y="3733800"/>
              <a:ext cx="1" cy="213360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flipH="1">
              <a:off x="3444033" y="3733800"/>
              <a:ext cx="2170386"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7" name="Oval 46"/>
            <p:cNvSpPr/>
            <p:nvPr/>
          </p:nvSpPr>
          <p:spPr>
            <a:xfrm>
              <a:off x="5573439" y="5754192"/>
              <a:ext cx="174078" cy="18466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Oval 47"/>
            <p:cNvSpPr/>
            <p:nvPr/>
          </p:nvSpPr>
          <p:spPr>
            <a:xfrm>
              <a:off x="5677710" y="5754192"/>
              <a:ext cx="174078" cy="18466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9" name="Oval 48"/>
            <p:cNvSpPr/>
            <p:nvPr/>
          </p:nvSpPr>
          <p:spPr>
            <a:xfrm>
              <a:off x="3368566" y="3641467"/>
              <a:ext cx="174078" cy="18466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0726" y="2319338"/>
            <a:ext cx="1447800"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90600" y="1229059"/>
            <a:ext cx="799791" cy="369332"/>
          </a:xfrm>
          <a:prstGeom prst="rect">
            <a:avLst/>
          </a:prstGeom>
          <a:noFill/>
        </p:spPr>
        <p:txBody>
          <a:bodyPr wrap="square" rtlCol="0">
            <a:spAutoFit/>
          </a:bodyPr>
          <a:lstStyle/>
          <a:p>
            <a:r>
              <a:rPr lang="en-US" dirty="0" smtClean="0"/>
              <a:t>100%</a:t>
            </a:r>
            <a:endParaRPr lang="en-US" dirty="0"/>
          </a:p>
        </p:txBody>
      </p:sp>
      <p:sp>
        <p:nvSpPr>
          <p:cNvPr id="28" name="TextBox 27"/>
          <p:cNvSpPr txBox="1"/>
          <p:nvPr/>
        </p:nvSpPr>
        <p:spPr>
          <a:xfrm>
            <a:off x="6172206" y="5968970"/>
            <a:ext cx="799791" cy="369332"/>
          </a:xfrm>
          <a:prstGeom prst="rect">
            <a:avLst/>
          </a:prstGeom>
          <a:noFill/>
        </p:spPr>
        <p:txBody>
          <a:bodyPr wrap="square" rtlCol="0">
            <a:spAutoFit/>
          </a:bodyPr>
          <a:lstStyle/>
          <a:p>
            <a:r>
              <a:rPr lang="en-US" dirty="0" smtClean="0"/>
              <a:t>100%</a:t>
            </a:r>
            <a:endParaRPr lang="en-US" dirty="0"/>
          </a:p>
        </p:txBody>
      </p:sp>
    </p:spTree>
    <p:extLst>
      <p:ext uri="{BB962C8B-B14F-4D97-AF65-F5344CB8AC3E}">
        <p14:creationId xmlns:p14="http://schemas.microsoft.com/office/powerpoint/2010/main" val="25743232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6074099" cy="584775"/>
          </a:xfrm>
          <a:prstGeom prst="rect">
            <a:avLst/>
          </a:prstGeom>
          <a:noFill/>
        </p:spPr>
        <p:txBody>
          <a:bodyPr wrap="none" rtlCol="0">
            <a:spAutoFit/>
          </a:bodyPr>
          <a:lstStyle/>
          <a:p>
            <a:r>
              <a:rPr lang="en-US" sz="3200" dirty="0" smtClean="0"/>
              <a:t>Conceptual Overview: Expectations</a:t>
            </a:r>
            <a:endParaRPr lang="en-US" sz="3200" dirty="0"/>
          </a:p>
        </p:txBody>
      </p:sp>
      <p:grpSp>
        <p:nvGrpSpPr>
          <p:cNvPr id="2" name="Group 1"/>
          <p:cNvGrpSpPr/>
          <p:nvPr/>
        </p:nvGrpSpPr>
        <p:grpSpPr>
          <a:xfrm>
            <a:off x="1175055" y="1196632"/>
            <a:ext cx="5650189" cy="5585168"/>
            <a:chOff x="3062430" y="3641467"/>
            <a:chExt cx="2811027" cy="2778679"/>
          </a:xfrm>
        </p:grpSpPr>
        <p:sp>
          <p:nvSpPr>
            <p:cNvPr id="37" name="Oval 36"/>
            <p:cNvSpPr/>
            <p:nvPr/>
          </p:nvSpPr>
          <p:spPr>
            <a:xfrm>
              <a:off x="4028325" y="5959511"/>
              <a:ext cx="350139" cy="441289"/>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972382" y="5978857"/>
              <a:ext cx="350139" cy="441289"/>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3450678" y="5867400"/>
              <a:ext cx="2209800" cy="0"/>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V="1">
              <a:off x="3450678" y="3733800"/>
              <a:ext cx="0" cy="2133600"/>
            </a:xfrm>
            <a:prstGeom prst="line">
              <a:avLst/>
            </a:prstGeom>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3843305" y="6046999"/>
              <a:ext cx="1669795" cy="214371"/>
            </a:xfrm>
            <a:prstGeom prst="rect">
              <a:avLst/>
            </a:prstGeom>
            <a:noFill/>
          </p:spPr>
          <p:txBody>
            <a:bodyPr wrap="none" rtlCol="0">
              <a:spAutoFit/>
            </a:bodyPr>
            <a:lstStyle/>
            <a:p>
              <a:r>
                <a:rPr lang="en-US" sz="2200" dirty="0" smtClean="0"/>
                <a:t>Attention Task Performance</a:t>
              </a:r>
              <a:endParaRPr lang="en-US" sz="2200" dirty="0"/>
            </a:p>
          </p:txBody>
        </p:sp>
        <p:sp>
          <p:nvSpPr>
            <p:cNvPr id="10" name="TextBox 9"/>
            <p:cNvSpPr txBox="1"/>
            <p:nvPr/>
          </p:nvSpPr>
          <p:spPr>
            <a:xfrm rot="16200000">
              <a:off x="2294364" y="4781791"/>
              <a:ext cx="1750504" cy="214371"/>
            </a:xfrm>
            <a:prstGeom prst="rect">
              <a:avLst/>
            </a:prstGeom>
            <a:noFill/>
          </p:spPr>
          <p:txBody>
            <a:bodyPr wrap="none" rtlCol="0">
              <a:spAutoFit/>
            </a:bodyPr>
            <a:lstStyle/>
            <a:p>
              <a:r>
                <a:rPr lang="en-US" sz="2200" dirty="0" smtClean="0"/>
                <a:t>Awareness Task Performance</a:t>
              </a:r>
              <a:endParaRPr lang="en-US" sz="2200" dirty="0"/>
            </a:p>
          </p:txBody>
        </p:sp>
        <p:cxnSp>
          <p:nvCxnSpPr>
            <p:cNvPr id="44" name="Straight Connector 43"/>
            <p:cNvCxnSpPr/>
            <p:nvPr/>
          </p:nvCxnSpPr>
          <p:spPr>
            <a:xfrm flipH="1" flipV="1">
              <a:off x="5691061" y="3733800"/>
              <a:ext cx="1" cy="213360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flipH="1">
              <a:off x="3444033" y="3733800"/>
              <a:ext cx="2170386"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7" name="Oval 46"/>
            <p:cNvSpPr/>
            <p:nvPr/>
          </p:nvSpPr>
          <p:spPr>
            <a:xfrm>
              <a:off x="5573439" y="5754192"/>
              <a:ext cx="174078" cy="18466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Oval 47"/>
            <p:cNvSpPr/>
            <p:nvPr/>
          </p:nvSpPr>
          <p:spPr>
            <a:xfrm>
              <a:off x="5677710" y="5754192"/>
              <a:ext cx="174078" cy="18466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9" name="Oval 48"/>
            <p:cNvSpPr/>
            <p:nvPr/>
          </p:nvSpPr>
          <p:spPr>
            <a:xfrm>
              <a:off x="3368566" y="3641467"/>
              <a:ext cx="174078" cy="18466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Isosceles Triangle 53"/>
            <p:cNvSpPr/>
            <p:nvPr/>
          </p:nvSpPr>
          <p:spPr>
            <a:xfrm>
              <a:off x="5584055" y="3657600"/>
              <a:ext cx="207145" cy="208820"/>
            </a:xfrm>
            <a:prstGeom prst="triangl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5" name="Isosceles Triangle 54"/>
            <p:cNvSpPr/>
            <p:nvPr/>
          </p:nvSpPr>
          <p:spPr>
            <a:xfrm>
              <a:off x="5579273" y="4696190"/>
              <a:ext cx="207145" cy="208820"/>
            </a:xfrm>
            <a:prstGeom prst="triangl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66" name="Straight Arrow Connector 65"/>
            <p:cNvCxnSpPr/>
            <p:nvPr/>
          </p:nvCxnSpPr>
          <p:spPr>
            <a:xfrm>
              <a:off x="5873457" y="3762010"/>
              <a:ext cx="0" cy="10385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0726" y="2319338"/>
            <a:ext cx="1447800"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90600" y="1229059"/>
            <a:ext cx="799791" cy="369332"/>
          </a:xfrm>
          <a:prstGeom prst="rect">
            <a:avLst/>
          </a:prstGeom>
          <a:noFill/>
        </p:spPr>
        <p:txBody>
          <a:bodyPr wrap="square" rtlCol="0">
            <a:spAutoFit/>
          </a:bodyPr>
          <a:lstStyle/>
          <a:p>
            <a:r>
              <a:rPr lang="en-US" dirty="0" smtClean="0"/>
              <a:t>100%</a:t>
            </a:r>
            <a:endParaRPr lang="en-US" dirty="0"/>
          </a:p>
        </p:txBody>
      </p:sp>
      <p:sp>
        <p:nvSpPr>
          <p:cNvPr id="28" name="TextBox 27"/>
          <p:cNvSpPr txBox="1"/>
          <p:nvPr/>
        </p:nvSpPr>
        <p:spPr>
          <a:xfrm>
            <a:off x="6172206" y="5968970"/>
            <a:ext cx="799791" cy="369332"/>
          </a:xfrm>
          <a:prstGeom prst="rect">
            <a:avLst/>
          </a:prstGeom>
          <a:noFill/>
        </p:spPr>
        <p:txBody>
          <a:bodyPr wrap="square" rtlCol="0">
            <a:spAutoFit/>
          </a:bodyPr>
          <a:lstStyle/>
          <a:p>
            <a:r>
              <a:rPr lang="en-US" dirty="0" smtClean="0"/>
              <a:t>100%</a:t>
            </a:r>
            <a:endParaRPr lang="en-US" dirty="0"/>
          </a:p>
        </p:txBody>
      </p:sp>
    </p:spTree>
    <p:extLst>
      <p:ext uri="{BB962C8B-B14F-4D97-AF65-F5344CB8AC3E}">
        <p14:creationId xmlns:p14="http://schemas.microsoft.com/office/powerpoint/2010/main" val="40531845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601671"/>
            <a:ext cx="7848600" cy="6331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271956" y="228600"/>
            <a:ext cx="6074099" cy="584775"/>
          </a:xfrm>
          <a:prstGeom prst="rect">
            <a:avLst/>
          </a:prstGeom>
          <a:noFill/>
        </p:spPr>
        <p:txBody>
          <a:bodyPr wrap="none" rtlCol="0">
            <a:spAutoFit/>
          </a:bodyPr>
          <a:lstStyle/>
          <a:p>
            <a:r>
              <a:rPr lang="en-US" sz="3200" dirty="0" smtClean="0"/>
              <a:t>Conceptual Overview: Expectations</a:t>
            </a:r>
            <a:endParaRPr lang="en-US" sz="3200" dirty="0"/>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0726" y="2319338"/>
            <a:ext cx="1447800"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124200" y="1371600"/>
            <a:ext cx="609600" cy="160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783724" y="1092487"/>
            <a:ext cx="914400" cy="2158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2676525"/>
            <a:ext cx="165735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133600" y="781843"/>
            <a:ext cx="533400" cy="1015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079355" y="703012"/>
            <a:ext cx="533400" cy="204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477000" y="2676524"/>
            <a:ext cx="933726" cy="6639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78321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601671"/>
            <a:ext cx="7848600" cy="6331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271956" y="228600"/>
            <a:ext cx="6074099" cy="584775"/>
          </a:xfrm>
          <a:prstGeom prst="rect">
            <a:avLst/>
          </a:prstGeom>
          <a:noFill/>
        </p:spPr>
        <p:txBody>
          <a:bodyPr wrap="none" rtlCol="0">
            <a:spAutoFit/>
          </a:bodyPr>
          <a:lstStyle/>
          <a:p>
            <a:r>
              <a:rPr lang="en-US" sz="3200" dirty="0" smtClean="0"/>
              <a:t>Conceptual Overview: Expectations</a:t>
            </a:r>
            <a:endParaRPr lang="en-US" sz="3200" dirty="0"/>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0726" y="2319338"/>
            <a:ext cx="1447800"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2133600" y="781843"/>
            <a:ext cx="533400" cy="1015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79355" y="703012"/>
            <a:ext cx="533400" cy="204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477000" y="2676524"/>
            <a:ext cx="933726" cy="6639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466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0" y="990600"/>
            <a:ext cx="7848600" cy="5262979"/>
          </a:xfrm>
          <a:prstGeom prst="rect">
            <a:avLst/>
          </a:prstGeom>
          <a:noFill/>
        </p:spPr>
        <p:txBody>
          <a:bodyPr wrap="square" rtlCol="0">
            <a:spAutoFit/>
          </a:bodyPr>
          <a:lstStyle/>
          <a:p>
            <a:r>
              <a:rPr lang="en-US" sz="2400" dirty="0" smtClean="0"/>
              <a:t>There was an interaction between feature attention and awareness—but in an unexpected direction. </a:t>
            </a:r>
          </a:p>
          <a:p>
            <a:endParaRPr lang="en-US" sz="2400" dirty="0"/>
          </a:p>
          <a:p>
            <a:pPr marL="457200" indent="-457200">
              <a:buFont typeface="+mj-lt"/>
              <a:buAutoNum type="arabicPeriod"/>
            </a:pPr>
            <a:r>
              <a:rPr lang="en-US" sz="2400" dirty="0" smtClean="0"/>
              <a:t>Is awareness of gender really a matter of “awareness”? Evidence that reading, arithmetic, priming, etc…, can be done “blind” to some extent.</a:t>
            </a:r>
          </a:p>
          <a:p>
            <a:pPr marL="457200" indent="-457200">
              <a:buFont typeface="+mj-lt"/>
              <a:buAutoNum type="arabicPeriod"/>
            </a:pPr>
            <a:endParaRPr lang="en-US" sz="2400" dirty="0"/>
          </a:p>
          <a:p>
            <a:pPr marL="457200" indent="-457200">
              <a:buFont typeface="+mj-lt"/>
              <a:buAutoNum type="arabicPeriod"/>
            </a:pPr>
            <a:r>
              <a:rPr lang="en-US" sz="2400" dirty="0" smtClean="0"/>
              <a:t>Strong bottom-up attentional effects. Attention is “drawn” towards the peripheral faces.</a:t>
            </a:r>
          </a:p>
          <a:p>
            <a:pPr marL="457200" indent="-457200">
              <a:buFont typeface="+mj-lt"/>
              <a:buAutoNum type="arabicPeriod"/>
            </a:pPr>
            <a:endParaRPr lang="en-US" sz="2400" dirty="0" smtClean="0"/>
          </a:p>
          <a:p>
            <a:pPr marL="457200" indent="-457200">
              <a:buFont typeface="+mj-lt"/>
              <a:buAutoNum type="arabicPeriod"/>
            </a:pPr>
            <a:r>
              <a:rPr lang="en-US" sz="2400" dirty="0"/>
              <a:t>Timing is an issue: Relative response positions cause one task to be prioritized.</a:t>
            </a:r>
          </a:p>
          <a:p>
            <a:pPr marL="457200" indent="-457200">
              <a:buFont typeface="+mj-lt"/>
              <a:buAutoNum type="arabicPeriod"/>
            </a:pPr>
            <a:endParaRPr lang="en-US" sz="2400" dirty="0"/>
          </a:p>
          <a:p>
            <a:pPr marL="457200" indent="-457200">
              <a:buFont typeface="+mj-lt"/>
              <a:buAutoNum type="arabicPeriod"/>
            </a:pPr>
            <a:r>
              <a:rPr lang="en-US" sz="2400" dirty="0" smtClean="0"/>
              <a:t>Dual tasks are </a:t>
            </a:r>
            <a:r>
              <a:rPr lang="en-US" sz="2400" i="1" dirty="0" smtClean="0"/>
              <a:t>hard</a:t>
            </a:r>
            <a:r>
              <a:rPr lang="en-US" sz="2400" dirty="0" smtClean="0"/>
              <a:t>. Long training required.</a:t>
            </a:r>
          </a:p>
        </p:txBody>
      </p:sp>
      <p:sp>
        <p:nvSpPr>
          <p:cNvPr id="6" name="TextBox 5"/>
          <p:cNvSpPr txBox="1"/>
          <p:nvPr/>
        </p:nvSpPr>
        <p:spPr>
          <a:xfrm>
            <a:off x="271956" y="228600"/>
            <a:ext cx="3954096" cy="584775"/>
          </a:xfrm>
          <a:prstGeom prst="rect">
            <a:avLst/>
          </a:prstGeom>
          <a:noFill/>
        </p:spPr>
        <p:txBody>
          <a:bodyPr wrap="none" rtlCol="0">
            <a:spAutoFit/>
          </a:bodyPr>
          <a:lstStyle/>
          <a:p>
            <a:r>
              <a:rPr lang="en-US" sz="3200" dirty="0" smtClean="0"/>
              <a:t>Attention * Awareness</a:t>
            </a:r>
            <a:endParaRPr lang="en-US" sz="3200" dirty="0"/>
          </a:p>
        </p:txBody>
      </p:sp>
      <p:sp>
        <p:nvSpPr>
          <p:cNvPr id="7" name="TextBox 6"/>
          <p:cNvSpPr txBox="1"/>
          <p:nvPr/>
        </p:nvSpPr>
        <p:spPr>
          <a:xfrm>
            <a:off x="5257800" y="6336268"/>
            <a:ext cx="3733800" cy="369332"/>
          </a:xfrm>
          <a:prstGeom prst="rect">
            <a:avLst/>
          </a:prstGeom>
          <a:noFill/>
        </p:spPr>
        <p:txBody>
          <a:bodyPr wrap="square" rtlCol="0">
            <a:spAutoFit/>
          </a:bodyPr>
          <a:lstStyle/>
          <a:p>
            <a:r>
              <a:rPr lang="en-US" dirty="0" err="1" smtClean="0"/>
              <a:t>Naccache</a:t>
            </a:r>
            <a:r>
              <a:rPr lang="en-US" dirty="0" smtClean="0"/>
              <a:t> et al. 2002; </a:t>
            </a:r>
            <a:r>
              <a:rPr lang="en-US" dirty="0" err="1" smtClean="0"/>
              <a:t>Sklar</a:t>
            </a:r>
            <a:r>
              <a:rPr lang="en-US" dirty="0" smtClean="0"/>
              <a:t> et al. 2012</a:t>
            </a:r>
            <a:endParaRPr lang="en-US" dirty="0"/>
          </a:p>
        </p:txBody>
      </p:sp>
    </p:spTree>
    <p:extLst>
      <p:ext uri="{BB962C8B-B14F-4D97-AF65-F5344CB8AC3E}">
        <p14:creationId xmlns:p14="http://schemas.microsoft.com/office/powerpoint/2010/main" val="1211388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6" y="-20782"/>
            <a:ext cx="12182476" cy="687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tourismus.meinestadt.de/;pass/site/meinestadt/get/documents/meinestadt/images/Stadtspezifisch/Berlin/berlin-panorama-widescreen_unbekannt_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6" y="-14094"/>
            <a:ext cx="12179360" cy="6878782"/>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3810000" y="1752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p:cNvSpPr/>
          <p:nvPr/>
        </p:nvSpPr>
        <p:spPr>
          <a:xfrm>
            <a:off x="1004455" y="-651164"/>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p:cNvSpPr/>
          <p:nvPr/>
        </p:nvSpPr>
        <p:spPr>
          <a:xfrm>
            <a:off x="9843655" y="6428509"/>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p:cNvSpPr/>
          <p:nvPr/>
        </p:nvSpPr>
        <p:spPr>
          <a:xfrm>
            <a:off x="10515600" y="-249382"/>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p:cNvSpPr/>
          <p:nvPr/>
        </p:nvSpPr>
        <p:spPr>
          <a:xfrm>
            <a:off x="5029200" y="-762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p:cNvSpPr/>
          <p:nvPr/>
        </p:nvSpPr>
        <p:spPr>
          <a:xfrm>
            <a:off x="-3276600" y="-3048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p:cNvSpPr/>
          <p:nvPr/>
        </p:nvSpPr>
        <p:spPr>
          <a:xfrm>
            <a:off x="-3124200" y="7239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p:cNvSpPr/>
          <p:nvPr/>
        </p:nvSpPr>
        <p:spPr>
          <a:xfrm>
            <a:off x="152400" y="71628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p:cNvSpPr/>
          <p:nvPr/>
        </p:nvSpPr>
        <p:spPr>
          <a:xfrm>
            <a:off x="5334000" y="7086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p:cNvSpPr/>
          <p:nvPr/>
        </p:nvSpPr>
        <p:spPr>
          <a:xfrm>
            <a:off x="2819400" y="-609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p:cNvSpPr/>
          <p:nvPr/>
        </p:nvSpPr>
        <p:spPr>
          <a:xfrm>
            <a:off x="10668000" y="3657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11049000" y="54864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p:cNvSpPr/>
          <p:nvPr/>
        </p:nvSpPr>
        <p:spPr>
          <a:xfrm>
            <a:off x="-3619500" y="3657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p:cNvSpPr/>
          <p:nvPr/>
        </p:nvSpPr>
        <p:spPr>
          <a:xfrm>
            <a:off x="6553200" y="725805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p:cNvSpPr/>
          <p:nvPr/>
        </p:nvSpPr>
        <p:spPr>
          <a:xfrm>
            <a:off x="8686800" y="7239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p:cNvSpPr/>
          <p:nvPr/>
        </p:nvSpPr>
        <p:spPr>
          <a:xfrm>
            <a:off x="-1752600" y="207818"/>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p:cNvSpPr/>
          <p:nvPr/>
        </p:nvSpPr>
        <p:spPr>
          <a:xfrm>
            <a:off x="8209547" y="-8382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3886200" y="-605589"/>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p:cNvSpPr/>
          <p:nvPr/>
        </p:nvSpPr>
        <p:spPr>
          <a:xfrm>
            <a:off x="-762000" y="-651164"/>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p:cNvSpPr/>
          <p:nvPr/>
        </p:nvSpPr>
        <p:spPr>
          <a:xfrm>
            <a:off x="-2207795" y="5574267"/>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p:cNvSpPr/>
          <p:nvPr/>
        </p:nvSpPr>
        <p:spPr>
          <a:xfrm>
            <a:off x="-2971800" y="73914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11277600" y="2944501"/>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11746832" y="38862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Oval 1"/>
          <p:cNvSpPr/>
          <p:nvPr/>
        </p:nvSpPr>
        <p:spPr>
          <a:xfrm>
            <a:off x="6019800" y="665018"/>
            <a:ext cx="762000" cy="2774373"/>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162799" y="2209800"/>
            <a:ext cx="1275347" cy="1191901"/>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891463" y="3814011"/>
            <a:ext cx="1018674" cy="824551"/>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019806" y="4978316"/>
            <a:ext cx="1018674" cy="824551"/>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103776" y="3702525"/>
            <a:ext cx="934704" cy="523762"/>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rot="19518320">
            <a:off x="3726087" y="5549314"/>
            <a:ext cx="3322390" cy="904034"/>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622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4.07407E-6 L -0.00157 1.17268 " pathEditMode="relative" rAng="0" ptsTypes="AA">
                                      <p:cBhvr>
                                        <p:cTn id="6" dur="1000" fill="hold"/>
                                        <p:tgtEl>
                                          <p:spTgt spid="6"/>
                                        </p:tgtEl>
                                        <p:attrNameLst>
                                          <p:attrName>ppt_x</p:attrName>
                                          <p:attrName>ppt_y</p:attrName>
                                        </p:attrNameLst>
                                      </p:cBhvr>
                                      <p:rCtr x="-87" y="58634"/>
                                    </p:animMotion>
                                  </p:childTnLst>
                                </p:cTn>
                              </p:par>
                              <p:par>
                                <p:cTn id="7" presetID="10" presetClass="exit" presetSubtype="0" fill="hold" nodeType="withEffect">
                                  <p:stCondLst>
                                    <p:cond delay="0"/>
                                  </p:stCondLst>
                                  <p:childTnLst>
                                    <p:animEffect transition="out" filter="fade">
                                      <p:cBhvr>
                                        <p:cTn id="8" dur="5000"/>
                                        <p:tgtEl>
                                          <p:spTgt spid="1026"/>
                                        </p:tgtEl>
                                      </p:cBhvr>
                                    </p:animEffect>
                                    <p:set>
                                      <p:cBhvr>
                                        <p:cTn id="9" dur="1" fill="hold">
                                          <p:stCondLst>
                                            <p:cond delay="4999"/>
                                          </p:stCondLst>
                                        </p:cTn>
                                        <p:tgtEl>
                                          <p:spTgt spid="1026"/>
                                        </p:tgtEl>
                                        <p:attrNameLst>
                                          <p:attrName>style.visibility</p:attrName>
                                        </p:attrNameLst>
                                      </p:cBhvr>
                                      <p:to>
                                        <p:strVal val="hidden"/>
                                      </p:to>
                                    </p:set>
                                  </p:childTnLst>
                                </p:cTn>
                              </p:par>
                              <p:par>
                                <p:cTn id="10" presetID="49" presetClass="path" presetSubtype="0" accel="50000" decel="50000" fill="hold" grpId="0" nodeType="withEffect">
                                  <p:stCondLst>
                                    <p:cond delay="100"/>
                                  </p:stCondLst>
                                  <p:childTnLst>
                                    <p:animMotion origin="layout" path="M 0 -4.21965E-6 L -1.4 0.85758 " pathEditMode="relative" rAng="0" ptsTypes="AA">
                                      <p:cBhvr>
                                        <p:cTn id="11" dur="1000" fill="hold"/>
                                        <p:tgtEl>
                                          <p:spTgt spid="8"/>
                                        </p:tgtEl>
                                        <p:attrNameLst>
                                          <p:attrName>ppt_x</p:attrName>
                                          <p:attrName>ppt_y</p:attrName>
                                        </p:attrNameLst>
                                      </p:cBhvr>
                                      <p:rCtr x="-70000" y="42867"/>
                                    </p:animMotion>
                                  </p:childTnLst>
                                </p:cTn>
                              </p:par>
                              <p:par>
                                <p:cTn id="12" presetID="37" presetClass="path" presetSubtype="0" accel="50000" decel="50000" fill="hold" grpId="0" nodeType="withEffect">
                                  <p:stCondLst>
                                    <p:cond delay="200"/>
                                  </p:stCondLst>
                                  <p:childTnLst>
                                    <p:animMotion origin="layout" path="M 0 -2.22222E-6 L 0.49132 0.05602 C 0.59427 0.06875 0.74844 0.07616 0.90885 0.07616 C 1.09219 0.07616 1.23872 0.06875 1.34167 0.05602 L 1.83333 -2.22222E-6 " pathEditMode="relative" rAng="0" ptsTypes="FffFF">
                                      <p:cBhvr>
                                        <p:cTn id="13" dur="1000" fill="hold"/>
                                        <p:tgtEl>
                                          <p:spTgt spid="4"/>
                                        </p:tgtEl>
                                        <p:attrNameLst>
                                          <p:attrName>ppt_x</p:attrName>
                                          <p:attrName>ppt_y</p:attrName>
                                        </p:attrNameLst>
                                      </p:cBhvr>
                                      <p:rCtr x="91667" y="3796"/>
                                    </p:animMotion>
                                  </p:childTnLst>
                                </p:cTn>
                              </p:par>
                              <p:par>
                                <p:cTn id="14" presetID="49" presetClass="path" presetSubtype="0" accel="50000" decel="50000" fill="hold" grpId="0" nodeType="withEffect">
                                  <p:stCondLst>
                                    <p:cond delay="400"/>
                                  </p:stCondLst>
                                  <p:childTnLst>
                                    <p:animMotion origin="layout" path="M 0 -2.22222E-6 L -0.33333 1.24445 " pathEditMode="relative" rAng="0" ptsTypes="AA">
                                      <p:cBhvr>
                                        <p:cTn id="15" dur="1000" fill="hold"/>
                                        <p:tgtEl>
                                          <p:spTgt spid="11"/>
                                        </p:tgtEl>
                                        <p:attrNameLst>
                                          <p:attrName>ppt_x</p:attrName>
                                          <p:attrName>ppt_y</p:attrName>
                                        </p:attrNameLst>
                                      </p:cBhvr>
                                      <p:rCtr x="-16667" y="62222"/>
                                    </p:animMotion>
                                  </p:childTnLst>
                                </p:cTn>
                              </p:par>
                              <p:par>
                                <p:cTn id="16" presetID="49" presetClass="path" presetSubtype="0" accel="50000" decel="50000" fill="hold" grpId="0" nodeType="withEffect">
                                  <p:stCondLst>
                                    <p:cond delay="600"/>
                                  </p:stCondLst>
                                  <p:childTnLst>
                                    <p:animMotion origin="layout" path="M -3.33333E-6 -3.33333E-6 L 0.8 1.10602 " pathEditMode="relative" rAng="0" ptsTypes="AA">
                                      <p:cBhvr>
                                        <p:cTn id="17" dur="1000" fill="hold"/>
                                        <p:tgtEl>
                                          <p:spTgt spid="12"/>
                                        </p:tgtEl>
                                        <p:attrNameLst>
                                          <p:attrName>ppt_x</p:attrName>
                                          <p:attrName>ppt_y</p:attrName>
                                        </p:attrNameLst>
                                      </p:cBhvr>
                                      <p:rCtr x="40000" y="55301"/>
                                    </p:animMotion>
                                  </p:childTnLst>
                                </p:cTn>
                              </p:par>
                              <p:par>
                                <p:cTn id="18" presetID="49" presetClass="path" presetSubtype="0" accel="50000" decel="50000" fill="hold" grpId="0" nodeType="withEffect">
                                  <p:stCondLst>
                                    <p:cond delay="600"/>
                                  </p:stCondLst>
                                  <p:childTnLst>
                                    <p:animMotion origin="layout" path="M -3.33333E-6 1.11111E-6 L 0.65834 -1.15556 " pathEditMode="relative" rAng="0" ptsTypes="AA">
                                      <p:cBhvr>
                                        <p:cTn id="19" dur="1000" fill="hold"/>
                                        <p:tgtEl>
                                          <p:spTgt spid="13"/>
                                        </p:tgtEl>
                                        <p:attrNameLst>
                                          <p:attrName>ppt_x</p:attrName>
                                          <p:attrName>ppt_y</p:attrName>
                                        </p:attrNameLst>
                                      </p:cBhvr>
                                      <p:rCtr x="32917" y="-57778"/>
                                    </p:animMotion>
                                  </p:childTnLst>
                                </p:cTn>
                              </p:par>
                              <p:par>
                                <p:cTn id="20" presetID="49" presetClass="path" presetSubtype="0" accel="50000" decel="50000" fill="hold" grpId="0" nodeType="withEffect">
                                  <p:stCondLst>
                                    <p:cond delay="800"/>
                                  </p:stCondLst>
                                  <p:childTnLst>
                                    <p:animMotion origin="layout" path="M -3.33333E-6 1.11111E-6 L 0.65834 -1.15556 " pathEditMode="relative" rAng="0" ptsTypes="AA">
                                      <p:cBhvr>
                                        <p:cTn id="21" dur="1000" fill="hold"/>
                                        <p:tgtEl>
                                          <p:spTgt spid="14"/>
                                        </p:tgtEl>
                                        <p:attrNameLst>
                                          <p:attrName>ppt_x</p:attrName>
                                          <p:attrName>ppt_y</p:attrName>
                                        </p:attrNameLst>
                                      </p:cBhvr>
                                      <p:rCtr x="32917" y="-57778"/>
                                    </p:animMotion>
                                  </p:childTnLst>
                                </p:cTn>
                              </p:par>
                              <p:par>
                                <p:cTn id="22" presetID="42" presetClass="path" presetSubtype="0" accel="50000" decel="50000" fill="hold" grpId="0" nodeType="withEffect">
                                  <p:stCondLst>
                                    <p:cond delay="1100"/>
                                  </p:stCondLst>
                                  <p:childTnLst>
                                    <p:animMotion origin="layout" path="M 4.16667E-6 4.07407E-6 L -0.00157 1.17268 " pathEditMode="relative" rAng="0" ptsTypes="AA">
                                      <p:cBhvr>
                                        <p:cTn id="23" dur="1000" fill="hold"/>
                                        <p:tgtEl>
                                          <p:spTgt spid="29"/>
                                        </p:tgtEl>
                                        <p:attrNameLst>
                                          <p:attrName>ppt_x</p:attrName>
                                          <p:attrName>ppt_y</p:attrName>
                                        </p:attrNameLst>
                                      </p:cBhvr>
                                      <p:rCtr x="-87" y="58634"/>
                                    </p:animMotion>
                                  </p:childTnLst>
                                </p:cTn>
                              </p:par>
                              <p:par>
                                <p:cTn id="24" presetID="49" presetClass="path" presetSubtype="0" accel="50000" decel="50000" fill="hold" grpId="0" nodeType="withEffect">
                                  <p:stCondLst>
                                    <p:cond delay="1200"/>
                                  </p:stCondLst>
                                  <p:childTnLst>
                                    <p:animMotion origin="layout" path="M -0.04167 0.06667 L -0.03333 -1.14444 " pathEditMode="relative" rAng="0" ptsTypes="AA">
                                      <p:cBhvr>
                                        <p:cTn id="25" dur="1000" fill="hold"/>
                                        <p:tgtEl>
                                          <p:spTgt spid="15"/>
                                        </p:tgtEl>
                                        <p:attrNameLst>
                                          <p:attrName>ppt_x</p:attrName>
                                          <p:attrName>ppt_y</p:attrName>
                                        </p:attrNameLst>
                                      </p:cBhvr>
                                      <p:rCtr x="417" y="-60556"/>
                                    </p:animMotion>
                                  </p:childTnLst>
                                </p:cTn>
                              </p:par>
                              <p:par>
                                <p:cTn id="26" presetID="37" presetClass="path" presetSubtype="0" accel="50000" decel="50000" fill="hold" grpId="0" nodeType="withEffect">
                                  <p:stCondLst>
                                    <p:cond delay="1300"/>
                                  </p:stCondLst>
                                  <p:childTnLst>
                                    <p:animMotion origin="layout" path="M -0.0085 -0.08264 L 0.48282 -0.02662 C 0.58577 -0.01389 0.73993 -0.00648 0.90035 -0.00648 C 1.08368 -0.00648 1.23021 -0.01389 1.33316 -0.02662 L 1.82483 -0.08264 " pathEditMode="relative" rAng="0" ptsTypes="FffFF">
                                      <p:cBhvr>
                                        <p:cTn id="27" dur="1000" fill="hold"/>
                                        <p:tgtEl>
                                          <p:spTgt spid="30"/>
                                        </p:tgtEl>
                                        <p:attrNameLst>
                                          <p:attrName>ppt_x</p:attrName>
                                          <p:attrName>ppt_y</p:attrName>
                                        </p:attrNameLst>
                                      </p:cBhvr>
                                      <p:rCtr x="91667" y="3796"/>
                                    </p:animMotion>
                                  </p:childTnLst>
                                </p:cTn>
                              </p:par>
                              <p:par>
                                <p:cTn id="28" presetID="49" presetClass="path" presetSubtype="0" accel="50000" decel="50000" fill="hold" grpId="0" nodeType="withEffect">
                                  <p:stCondLst>
                                    <p:cond delay="1600"/>
                                  </p:stCondLst>
                                  <p:childTnLst>
                                    <p:animMotion origin="layout" path="M -3.33333E-6 -3.33333E-6 L 0.175 1.2 " pathEditMode="relative" rAng="0" ptsTypes="AA">
                                      <p:cBhvr>
                                        <p:cTn id="29" dur="1000" fill="hold"/>
                                        <p:tgtEl>
                                          <p:spTgt spid="16"/>
                                        </p:tgtEl>
                                        <p:attrNameLst>
                                          <p:attrName>ppt_x</p:attrName>
                                          <p:attrName>ppt_y</p:attrName>
                                        </p:attrNameLst>
                                      </p:cBhvr>
                                      <p:rCtr x="8750" y="60000"/>
                                    </p:animMotion>
                                  </p:childTnLst>
                                </p:cTn>
                              </p:par>
                              <p:par>
                                <p:cTn id="30" presetID="49" presetClass="path" presetSubtype="0" accel="50000" decel="50000" fill="hold" grpId="0" nodeType="withEffect">
                                  <p:stCondLst>
                                    <p:cond delay="1800"/>
                                  </p:stCondLst>
                                  <p:childTnLst>
                                    <p:animMotion origin="layout" path="M -0.0401 -0.04444 L -1.0901 -1.27777 " pathEditMode="relative" rAng="0" ptsTypes="AA">
                                      <p:cBhvr>
                                        <p:cTn id="31" dur="1000" fill="hold"/>
                                        <p:tgtEl>
                                          <p:spTgt spid="22"/>
                                        </p:tgtEl>
                                        <p:attrNameLst>
                                          <p:attrName>ppt_x</p:attrName>
                                          <p:attrName>ppt_y</p:attrName>
                                        </p:attrNameLst>
                                      </p:cBhvr>
                                      <p:rCtr x="-52500" y="-61667"/>
                                    </p:animMotion>
                                  </p:childTnLst>
                                </p:cTn>
                              </p:par>
                              <p:par>
                                <p:cTn id="32" presetID="49" presetClass="path" presetSubtype="0" accel="50000" decel="50000" fill="hold" grpId="0" nodeType="withEffect">
                                  <p:stCondLst>
                                    <p:cond delay="2000"/>
                                  </p:stCondLst>
                                  <p:childTnLst>
                                    <p:animMotion origin="layout" path="M 0.56441 -0.04444 L 1.22274 -1.2 " pathEditMode="relative" rAng="0" ptsTypes="AA">
                                      <p:cBhvr>
                                        <p:cTn id="33" dur="1000" fill="hold"/>
                                        <p:tgtEl>
                                          <p:spTgt spid="31"/>
                                        </p:tgtEl>
                                        <p:attrNameLst>
                                          <p:attrName>ppt_x</p:attrName>
                                          <p:attrName>ppt_y</p:attrName>
                                        </p:attrNameLst>
                                      </p:cBhvr>
                                      <p:rCtr x="32917" y="-57778"/>
                                    </p:animMotion>
                                  </p:childTnLst>
                                </p:cTn>
                              </p:par>
                              <p:par>
                                <p:cTn id="34" presetID="49" presetClass="path" presetSubtype="0" accel="50000" decel="50000" fill="hold" grpId="0" nodeType="withEffect">
                                  <p:stCondLst>
                                    <p:cond delay="2200"/>
                                  </p:stCondLst>
                                  <p:childTnLst>
                                    <p:animMotion origin="layout" path="M -3.33333E-6 1.11111E-6 L 0.65834 -1.15556 " pathEditMode="relative" rAng="0" ptsTypes="AA">
                                      <p:cBhvr>
                                        <p:cTn id="35" dur="1000" fill="hold"/>
                                        <p:tgtEl>
                                          <p:spTgt spid="21"/>
                                        </p:tgtEl>
                                        <p:attrNameLst>
                                          <p:attrName>ppt_x</p:attrName>
                                          <p:attrName>ppt_y</p:attrName>
                                        </p:attrNameLst>
                                      </p:cBhvr>
                                      <p:rCtr x="32917" y="-57778"/>
                                    </p:animMotion>
                                  </p:childTnLst>
                                </p:cTn>
                              </p:par>
                              <p:par>
                                <p:cTn id="36" presetID="49" presetClass="path" presetSubtype="0" accel="50000" decel="50000" fill="hold" grpId="0" nodeType="withEffect">
                                  <p:stCondLst>
                                    <p:cond delay="2600"/>
                                  </p:stCondLst>
                                  <p:childTnLst>
                                    <p:animMotion origin="layout" path="M 0 -4.21965E-6 L -1.4 0.85758 " pathEditMode="relative" rAng="0" ptsTypes="AA">
                                      <p:cBhvr>
                                        <p:cTn id="37" dur="1000" fill="hold"/>
                                        <p:tgtEl>
                                          <p:spTgt spid="32"/>
                                        </p:tgtEl>
                                        <p:attrNameLst>
                                          <p:attrName>ppt_x</p:attrName>
                                          <p:attrName>ppt_y</p:attrName>
                                        </p:attrNameLst>
                                      </p:cBhvr>
                                      <p:rCtr x="-70000" y="42867"/>
                                    </p:animMotion>
                                  </p:childTnLst>
                                </p:cTn>
                              </p:par>
                              <p:par>
                                <p:cTn id="38" presetID="49" presetClass="path" presetSubtype="0" accel="50000" decel="50000" fill="hold" grpId="0" nodeType="withEffect">
                                  <p:stCondLst>
                                    <p:cond delay="2800"/>
                                  </p:stCondLst>
                                  <p:childTnLst>
                                    <p:animMotion origin="layout" path="M 3.33333E-6 3.33333E-6 L -1.49167 0.11111 " pathEditMode="relative" rAng="0" ptsTypes="AA">
                                      <p:cBhvr>
                                        <p:cTn id="39" dur="1000" fill="hold"/>
                                        <p:tgtEl>
                                          <p:spTgt spid="17"/>
                                        </p:tgtEl>
                                        <p:attrNameLst>
                                          <p:attrName>ppt_x</p:attrName>
                                          <p:attrName>ppt_y</p:attrName>
                                        </p:attrNameLst>
                                      </p:cBhvr>
                                      <p:rCtr x="-74583" y="5556"/>
                                    </p:animMotion>
                                  </p:childTnLst>
                                </p:cTn>
                              </p:par>
                              <p:par>
                                <p:cTn id="40" presetID="37" presetClass="path" presetSubtype="0" accel="50000" decel="50000" fill="hold" grpId="0" nodeType="withEffect">
                                  <p:stCondLst>
                                    <p:cond delay="3400"/>
                                  </p:stCondLst>
                                  <p:childTnLst>
                                    <p:animMotion origin="layout" path="M -5.55112E-17 -0.27777 L 0.47344 -0.03379 C 0.57257 0.02153 0.72118 0.05394 0.87569 0.05394 C 1.05243 0.05394 1.19358 0.02153 1.29271 -0.03379 L 1.76667 -0.27777 " pathEditMode="relative" rAng="0" ptsTypes="FffFF">
                                      <p:cBhvr>
                                        <p:cTn id="41" dur="1000" fill="hold"/>
                                        <p:tgtEl>
                                          <p:spTgt spid="19"/>
                                        </p:tgtEl>
                                        <p:attrNameLst>
                                          <p:attrName>ppt_x</p:attrName>
                                          <p:attrName>ppt_y</p:attrName>
                                        </p:attrNameLst>
                                      </p:cBhvr>
                                      <p:rCtr x="88333" y="16574"/>
                                    </p:animMotion>
                                  </p:childTnLst>
                                </p:cTn>
                              </p:par>
                              <p:par>
                                <p:cTn id="42" presetID="49" presetClass="path" presetSubtype="0" accel="50000" decel="50000" fill="hold" grpId="0" nodeType="withEffect">
                                  <p:stCondLst>
                                    <p:cond delay="3700"/>
                                  </p:stCondLst>
                                  <p:childTnLst>
                                    <p:animMotion origin="layout" path="M 0 -4.21965E-6 L -1.4 0.85758 " pathEditMode="relative" rAng="0" ptsTypes="AA">
                                      <p:cBhvr>
                                        <p:cTn id="43" dur="1000" fill="hold"/>
                                        <p:tgtEl>
                                          <p:spTgt spid="33"/>
                                        </p:tgtEl>
                                        <p:attrNameLst>
                                          <p:attrName>ppt_x</p:attrName>
                                          <p:attrName>ppt_y</p:attrName>
                                        </p:attrNameLst>
                                      </p:cBhvr>
                                      <p:rCtr x="-70000" y="42867"/>
                                    </p:animMotion>
                                  </p:childTnLst>
                                </p:cTn>
                              </p:par>
                              <p:par>
                                <p:cTn id="44" presetID="49" presetClass="path" presetSubtype="0" accel="50000" decel="50000" fill="hold" grpId="0" nodeType="withEffect">
                                  <p:stCondLst>
                                    <p:cond delay="3700"/>
                                  </p:stCondLst>
                                  <p:childTnLst>
                                    <p:animMotion origin="layout" path="M 0.025 -0.2 L -1.46666 -0.08889 " pathEditMode="relative" rAng="0" ptsTypes="AA">
                                      <p:cBhvr>
                                        <p:cTn id="45" dur="1000" fill="hold"/>
                                        <p:tgtEl>
                                          <p:spTgt spid="18"/>
                                        </p:tgtEl>
                                        <p:attrNameLst>
                                          <p:attrName>ppt_x</p:attrName>
                                          <p:attrName>ppt_y</p:attrName>
                                        </p:attrNameLst>
                                      </p:cBhvr>
                                      <p:rCtr x="-74583" y="5556"/>
                                    </p:animMotion>
                                  </p:childTnLst>
                                </p:cTn>
                              </p:par>
                              <p:par>
                                <p:cTn id="46" presetID="49" presetClass="path" presetSubtype="0" accel="50000" decel="50000" fill="hold" grpId="0" nodeType="withEffect">
                                  <p:stCondLst>
                                    <p:cond delay="3900"/>
                                  </p:stCondLst>
                                  <p:childTnLst>
                                    <p:animMotion origin="layout" path="M 0 -1.11111E-6 L -0.33333 1.24445 " pathEditMode="relative" rAng="0" ptsTypes="AA">
                                      <p:cBhvr>
                                        <p:cTn id="47" dur="1000" fill="hold"/>
                                        <p:tgtEl>
                                          <p:spTgt spid="27"/>
                                        </p:tgtEl>
                                        <p:attrNameLst>
                                          <p:attrName>ppt_x</p:attrName>
                                          <p:attrName>ppt_y</p:attrName>
                                        </p:attrNameLst>
                                      </p:cBhvr>
                                      <p:rCtr x="-16667" y="62222"/>
                                    </p:animMotion>
                                  </p:childTnLst>
                                </p:cTn>
                              </p:par>
                              <p:par>
                                <p:cTn id="48" presetID="49" presetClass="path" presetSubtype="0" accel="50000" decel="50000" fill="hold" grpId="0" nodeType="withEffect">
                                  <p:stCondLst>
                                    <p:cond delay="4100"/>
                                  </p:stCondLst>
                                  <p:childTnLst>
                                    <p:animMotion origin="layout" path="M -3.33333E-6 -3.33333E-6 L 0.175 1.2 " pathEditMode="relative" rAng="0" ptsTypes="AA">
                                      <p:cBhvr>
                                        <p:cTn id="49" dur="1000" fill="hold"/>
                                        <p:tgtEl>
                                          <p:spTgt spid="28"/>
                                        </p:tgtEl>
                                        <p:attrNameLst>
                                          <p:attrName>ppt_x</p:attrName>
                                          <p:attrName>ppt_y</p:attrName>
                                        </p:attrNameLst>
                                      </p:cBhvr>
                                      <p:rCtr x="8750" y="60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7" grpId="0" animBg="1"/>
      <p:bldP spid="28" grpId="0" animBg="1"/>
      <p:bldP spid="29" grpId="0" animBg="1"/>
      <p:bldP spid="30" grpId="0" animBg="1"/>
      <p:bldP spid="31" grpId="0" animBg="1"/>
      <p:bldP spid="32" grpId="0" animBg="1"/>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64692" y="12192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71956" y="228600"/>
            <a:ext cx="6060313" cy="584775"/>
          </a:xfrm>
          <a:prstGeom prst="rect">
            <a:avLst/>
          </a:prstGeom>
          <a:noFill/>
        </p:spPr>
        <p:txBody>
          <a:bodyPr wrap="none" rtlCol="0">
            <a:spAutoFit/>
          </a:bodyPr>
          <a:lstStyle/>
          <a:p>
            <a:r>
              <a:rPr lang="en-US" sz="3200" dirty="0" smtClean="0"/>
              <a:t>(1) Specific Measures of Awareness</a:t>
            </a:r>
            <a:endParaRPr lang="en-US" sz="3200" dirty="0"/>
          </a:p>
        </p:txBody>
      </p:sp>
      <p:pic>
        <p:nvPicPr>
          <p:cNvPr id="4" name="Picture 5" descr="C:\Users\Dan\proj\att_awe\images\built\con050noi008_img.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58000"/>
                    </a14:imgEffect>
                  </a14:imgLayer>
                </a14:imgProps>
              </a:ext>
              <a:ext uri="{28A0092B-C50C-407E-A947-70E740481C1C}">
                <a14:useLocalDpi xmlns:a14="http://schemas.microsoft.com/office/drawing/2010/main" val="0"/>
              </a:ext>
            </a:extLst>
          </a:blip>
          <a:srcRect/>
          <a:stretch>
            <a:fillRect/>
          </a:stretch>
        </p:blipFill>
        <p:spPr bwMode="auto">
          <a:xfrm>
            <a:off x="4869286" y="4218501"/>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Dan\proj\att_awe\images\built\con033noi050_im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169" y="16277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Dan\proj\att_awe\images\built\con065noi050_im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9286" y="16277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Dan\proj\att_awe\images\built\con050noi092_im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168" y="4218502"/>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Users\Dan\proj\att_awe\images\built\con050noi008_im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9286" y="4218503"/>
            <a:ext cx="1533525" cy="18383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3984043" y="3264931"/>
            <a:ext cx="1143000" cy="1219200"/>
            <a:chOff x="3810000" y="2921876"/>
            <a:chExt cx="1143000" cy="1219200"/>
          </a:xfrm>
        </p:grpSpPr>
        <p:cxnSp>
          <p:nvCxnSpPr>
            <p:cNvPr id="12" name="Straight Connector 11"/>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878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64692" y="12192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71956" y="228600"/>
            <a:ext cx="8338693" cy="584775"/>
          </a:xfrm>
          <a:prstGeom prst="rect">
            <a:avLst/>
          </a:prstGeom>
          <a:noFill/>
        </p:spPr>
        <p:txBody>
          <a:bodyPr wrap="none" rtlCol="0">
            <a:spAutoFit/>
          </a:bodyPr>
          <a:lstStyle/>
          <a:p>
            <a:r>
              <a:rPr lang="en-US" sz="3200" dirty="0" smtClean="0"/>
              <a:t>(1/2) Change Blindness: Less Bottom-Up Salience</a:t>
            </a:r>
            <a:endParaRPr lang="en-US" sz="3200" dirty="0"/>
          </a:p>
        </p:txBody>
      </p:sp>
      <p:pic>
        <p:nvPicPr>
          <p:cNvPr id="4" name="Picture 5" descr="C:\Users\Dan\proj\att_awe\images\built\con050noi008_img.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58000"/>
                    </a14:imgEffect>
                  </a14:imgLayer>
                </a14:imgProps>
              </a:ext>
              <a:ext uri="{28A0092B-C50C-407E-A947-70E740481C1C}">
                <a14:useLocalDpi xmlns:a14="http://schemas.microsoft.com/office/drawing/2010/main" val="0"/>
              </a:ext>
            </a:extLst>
          </a:blip>
          <a:srcRect/>
          <a:stretch>
            <a:fillRect/>
          </a:stretch>
        </p:blipFill>
        <p:spPr bwMode="auto">
          <a:xfrm>
            <a:off x="4869286" y="4218501"/>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Dan\proj\att_awe\images\built\con033noi050_im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169" y="16277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Dan\proj\att_awe\images\built\con065noi050_im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9286" y="16277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Dan\proj\att_awe\images\built\con050noi092_im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168" y="4218502"/>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Users\Dan\proj\att_awe\images\built\con050noi008_im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9286" y="4218503"/>
            <a:ext cx="1533525" cy="18383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3984043" y="3264931"/>
            <a:ext cx="1143000" cy="1219200"/>
            <a:chOff x="3810000" y="2921876"/>
            <a:chExt cx="1143000" cy="1219200"/>
          </a:xfrm>
        </p:grpSpPr>
        <p:cxnSp>
          <p:nvCxnSpPr>
            <p:cNvPr id="12" name="Straight Connector 11"/>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 name="Straight Arrow Connector 4"/>
          <p:cNvCxnSpPr/>
          <p:nvPr/>
        </p:nvCxnSpPr>
        <p:spPr>
          <a:xfrm flipV="1">
            <a:off x="4630445" y="3466028"/>
            <a:ext cx="238841" cy="30896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9107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0" y="1143000"/>
            <a:ext cx="7848600" cy="461665"/>
          </a:xfrm>
          <a:prstGeom prst="rect">
            <a:avLst/>
          </a:prstGeom>
          <a:noFill/>
        </p:spPr>
        <p:txBody>
          <a:bodyPr wrap="square" rtlCol="0">
            <a:spAutoFit/>
          </a:bodyPr>
          <a:lstStyle/>
          <a:p>
            <a:r>
              <a:rPr lang="en-US" sz="2400" dirty="0" smtClean="0"/>
              <a:t>Instead of a dual task, a single task with similar features.</a:t>
            </a:r>
          </a:p>
        </p:txBody>
      </p:sp>
      <p:sp>
        <p:nvSpPr>
          <p:cNvPr id="6" name="TextBox 5"/>
          <p:cNvSpPr txBox="1"/>
          <p:nvPr/>
        </p:nvSpPr>
        <p:spPr>
          <a:xfrm>
            <a:off x="271956" y="228600"/>
            <a:ext cx="3930884" cy="584775"/>
          </a:xfrm>
          <a:prstGeom prst="rect">
            <a:avLst/>
          </a:prstGeom>
          <a:noFill/>
        </p:spPr>
        <p:txBody>
          <a:bodyPr wrap="none" rtlCol="0">
            <a:spAutoFit/>
          </a:bodyPr>
          <a:lstStyle/>
          <a:p>
            <a:r>
              <a:rPr lang="en-US" sz="3200" dirty="0" smtClean="0"/>
              <a:t>(3) Timing is an issue…</a:t>
            </a:r>
            <a:endParaRPr lang="en-US" sz="3200" dirty="0"/>
          </a:p>
        </p:txBody>
      </p:sp>
      <p:grpSp>
        <p:nvGrpSpPr>
          <p:cNvPr id="45" name="Group 44"/>
          <p:cNvGrpSpPr/>
          <p:nvPr/>
        </p:nvGrpSpPr>
        <p:grpSpPr>
          <a:xfrm>
            <a:off x="544258" y="1828600"/>
            <a:ext cx="8294942" cy="4798494"/>
            <a:chOff x="544258" y="1828600"/>
            <a:chExt cx="8294942" cy="4798494"/>
          </a:xfrm>
        </p:grpSpPr>
        <p:grpSp>
          <p:nvGrpSpPr>
            <p:cNvPr id="14" name="Group 13"/>
            <p:cNvGrpSpPr/>
            <p:nvPr/>
          </p:nvGrpSpPr>
          <p:grpSpPr>
            <a:xfrm>
              <a:off x="544258" y="1828600"/>
              <a:ext cx="2419351" cy="2016916"/>
              <a:chOff x="1564692" y="1676400"/>
              <a:chExt cx="6131507" cy="5111591"/>
            </a:xfrm>
          </p:grpSpPr>
          <p:sp>
            <p:nvSpPr>
              <p:cNvPr id="15" name="Rectangle 14"/>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3984043" y="3722131"/>
                <a:ext cx="1143000" cy="1219200"/>
                <a:chOff x="3810000" y="2921876"/>
                <a:chExt cx="1143000" cy="1219200"/>
              </a:xfrm>
            </p:grpSpPr>
            <p:cxnSp>
              <p:nvCxnSpPr>
                <p:cNvPr id="22" name="Straight Connector 21"/>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 name="Group 2"/>
            <p:cNvGrpSpPr/>
            <p:nvPr/>
          </p:nvGrpSpPr>
          <p:grpSpPr>
            <a:xfrm>
              <a:off x="1932808" y="2728958"/>
              <a:ext cx="2419351" cy="2016916"/>
              <a:chOff x="1564692" y="1676400"/>
              <a:chExt cx="6131507" cy="5111591"/>
            </a:xfrm>
          </p:grpSpPr>
          <p:sp>
            <p:nvSpPr>
              <p:cNvPr id="2" name="Rectangle 1"/>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C:\Users\Dan\proj\att_awe\images\built\con050noi008_img.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contrast="-58000"/>
                        </a14:imgEffect>
                      </a14:imgLayer>
                    </a14:imgProps>
                  </a:ext>
                  <a:ext uri="{28A0092B-C50C-407E-A947-70E740481C1C}">
                    <a14:useLocalDpi xmlns:a14="http://schemas.microsoft.com/office/drawing/2010/main" val="0"/>
                  </a:ext>
                </a:extLst>
              </a:blip>
              <a:srcRect/>
              <a:stretch>
                <a:fillRect/>
              </a:stretch>
            </p:blipFill>
            <p:spPr bwMode="auto">
              <a:xfrm>
                <a:off x="4869286" y="4675701"/>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Dan\proj\att_awe\images\built\con033noi050_im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8169" y="20849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Dan\proj\att_awe\images\built\con065noi050_im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69286" y="20849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Dan\proj\att_awe\images\built\con050noi092_im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8168" y="4675702"/>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Users\Dan\proj\att_awe\images\built\con050noi008_im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69286" y="4675703"/>
                <a:ext cx="1533525" cy="18383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3984043" y="3722131"/>
                <a:ext cx="1143000" cy="1219200"/>
                <a:chOff x="3810000" y="2921876"/>
                <a:chExt cx="1143000" cy="1219200"/>
              </a:xfrm>
            </p:grpSpPr>
            <p:cxnSp>
              <p:nvCxnSpPr>
                <p:cNvPr id="12" name="Straight Connector 11"/>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4" name="Group 23"/>
            <p:cNvGrpSpPr/>
            <p:nvPr/>
          </p:nvGrpSpPr>
          <p:grpSpPr>
            <a:xfrm>
              <a:off x="3476624" y="3572814"/>
              <a:ext cx="2419351" cy="2016916"/>
              <a:chOff x="1564692" y="1676400"/>
              <a:chExt cx="6131507" cy="5111591"/>
            </a:xfrm>
          </p:grpSpPr>
          <p:sp>
            <p:nvSpPr>
              <p:cNvPr id="25" name="Rectangle 24"/>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3984043" y="3722131"/>
                <a:ext cx="1143000" cy="1219200"/>
                <a:chOff x="3810000" y="2921876"/>
                <a:chExt cx="1143000" cy="1219200"/>
              </a:xfrm>
            </p:grpSpPr>
            <p:cxnSp>
              <p:nvCxnSpPr>
                <p:cNvPr id="28" name="Straight Connector 27"/>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0" name="Group 29"/>
            <p:cNvGrpSpPr/>
            <p:nvPr/>
          </p:nvGrpSpPr>
          <p:grpSpPr>
            <a:xfrm>
              <a:off x="5034645" y="4610178"/>
              <a:ext cx="2419351" cy="2016916"/>
              <a:chOff x="1564692" y="1676400"/>
              <a:chExt cx="6131507" cy="5111591"/>
            </a:xfrm>
          </p:grpSpPr>
          <p:sp>
            <p:nvSpPr>
              <p:cNvPr id="31" name="Rectangle 30"/>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3984043" y="3722131"/>
                <a:ext cx="1143000" cy="1219200"/>
                <a:chOff x="3810000" y="2921876"/>
                <a:chExt cx="1143000" cy="1219200"/>
              </a:xfrm>
            </p:grpSpPr>
            <p:cxnSp>
              <p:nvCxnSpPr>
                <p:cNvPr id="33" name="Straight Connector 32"/>
                <p:cNvCxnSpPr/>
                <p:nvPr/>
              </p:nvCxnSpPr>
              <p:spPr>
                <a:xfrm>
                  <a:off x="3810000" y="3505200"/>
                  <a:ext cx="1143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381827" y="2921876"/>
                  <a:ext cx="0" cy="12192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36" name="Straight Arrow Connector 35"/>
            <p:cNvCxnSpPr/>
            <p:nvPr/>
          </p:nvCxnSpPr>
          <p:spPr>
            <a:xfrm flipV="1">
              <a:off x="6244320" y="5417376"/>
              <a:ext cx="195946" cy="172354"/>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112928" y="1981200"/>
              <a:ext cx="994183" cy="369332"/>
            </a:xfrm>
            <a:prstGeom prst="rect">
              <a:avLst/>
            </a:prstGeom>
            <a:noFill/>
          </p:spPr>
          <p:txBody>
            <a:bodyPr wrap="none" rtlCol="0">
              <a:spAutoFit/>
            </a:bodyPr>
            <a:lstStyle/>
            <a:p>
              <a:r>
                <a:rPr lang="en-US" dirty="0" smtClean="0"/>
                <a:t>ITI + Cue</a:t>
              </a:r>
              <a:endParaRPr lang="en-US" dirty="0"/>
            </a:p>
          </p:txBody>
        </p:sp>
        <p:sp>
          <p:nvSpPr>
            <p:cNvPr id="39" name="TextBox 38"/>
            <p:cNvSpPr txBox="1"/>
            <p:nvPr/>
          </p:nvSpPr>
          <p:spPr>
            <a:xfrm>
              <a:off x="4656874" y="2865964"/>
              <a:ext cx="2920351" cy="369332"/>
            </a:xfrm>
            <a:prstGeom prst="rect">
              <a:avLst/>
            </a:prstGeom>
            <a:noFill/>
          </p:spPr>
          <p:txBody>
            <a:bodyPr wrap="none" rtlCol="0">
              <a:spAutoFit/>
            </a:bodyPr>
            <a:lstStyle/>
            <a:p>
              <a:r>
                <a:rPr lang="en-US" dirty="0" smtClean="0"/>
                <a:t>Stimulus (change/no change)</a:t>
              </a:r>
              <a:endParaRPr lang="en-US" dirty="0"/>
            </a:p>
          </p:txBody>
        </p:sp>
        <p:sp>
          <p:nvSpPr>
            <p:cNvPr id="40" name="TextBox 39"/>
            <p:cNvSpPr txBox="1"/>
            <p:nvPr/>
          </p:nvSpPr>
          <p:spPr>
            <a:xfrm>
              <a:off x="6117049" y="3845516"/>
              <a:ext cx="1221809" cy="369332"/>
            </a:xfrm>
            <a:prstGeom prst="rect">
              <a:avLst/>
            </a:prstGeom>
            <a:noFill/>
          </p:spPr>
          <p:txBody>
            <a:bodyPr wrap="none" rtlCol="0">
              <a:spAutoFit/>
            </a:bodyPr>
            <a:lstStyle/>
            <a:p>
              <a:r>
                <a:rPr lang="en-US" dirty="0" smtClean="0"/>
                <a:t>Variable ISI</a:t>
              </a:r>
              <a:endParaRPr lang="en-US" dirty="0"/>
            </a:p>
          </p:txBody>
        </p:sp>
        <p:sp>
          <p:nvSpPr>
            <p:cNvPr id="41" name="TextBox 40"/>
            <p:cNvSpPr txBox="1"/>
            <p:nvPr/>
          </p:nvSpPr>
          <p:spPr>
            <a:xfrm>
              <a:off x="7757685" y="4861080"/>
              <a:ext cx="1081515" cy="369332"/>
            </a:xfrm>
            <a:prstGeom prst="rect">
              <a:avLst/>
            </a:prstGeom>
            <a:noFill/>
          </p:spPr>
          <p:txBody>
            <a:bodyPr wrap="none" rtlCol="0">
              <a:spAutoFit/>
            </a:bodyPr>
            <a:lstStyle/>
            <a:p>
              <a:r>
                <a:rPr lang="en-US" dirty="0" smtClean="0"/>
                <a:t>Response</a:t>
              </a:r>
              <a:endParaRPr lang="en-US" dirty="0"/>
            </a:p>
          </p:txBody>
        </p:sp>
        <p:cxnSp>
          <p:nvCxnSpPr>
            <p:cNvPr id="43" name="Straight Arrow Connector 42"/>
            <p:cNvCxnSpPr/>
            <p:nvPr/>
          </p:nvCxnSpPr>
          <p:spPr>
            <a:xfrm flipH="1">
              <a:off x="1498878" y="2890144"/>
              <a:ext cx="225500" cy="16048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 name="Straight Arrow Connector 43"/>
            <p:cNvCxnSpPr/>
            <p:nvPr/>
          </p:nvCxnSpPr>
          <p:spPr>
            <a:xfrm flipH="1">
              <a:off x="2867976" y="3790338"/>
              <a:ext cx="225500" cy="16048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2190893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3305136" cy="584775"/>
          </a:xfrm>
          <a:prstGeom prst="rect">
            <a:avLst/>
          </a:prstGeom>
          <a:noFill/>
        </p:spPr>
        <p:txBody>
          <a:bodyPr wrap="none" rtlCol="0">
            <a:spAutoFit/>
          </a:bodyPr>
          <a:lstStyle/>
          <a:p>
            <a:r>
              <a:rPr lang="en-US" sz="3200" dirty="0" smtClean="0"/>
              <a:t>Future Task Design</a:t>
            </a:r>
            <a:endParaRPr lang="en-US" sz="3200" dirty="0"/>
          </a:p>
        </p:txBody>
      </p:sp>
      <p:sp>
        <p:nvSpPr>
          <p:cNvPr id="9" name="TextBox 8"/>
          <p:cNvSpPr txBox="1"/>
          <p:nvPr/>
        </p:nvSpPr>
        <p:spPr>
          <a:xfrm>
            <a:off x="271956" y="1066800"/>
            <a:ext cx="8567244" cy="4524315"/>
          </a:xfrm>
          <a:prstGeom prst="rect">
            <a:avLst/>
          </a:prstGeom>
          <a:noFill/>
        </p:spPr>
        <p:txBody>
          <a:bodyPr wrap="square" rtlCol="0">
            <a:spAutoFit/>
          </a:bodyPr>
          <a:lstStyle/>
          <a:p>
            <a:r>
              <a:rPr lang="en-US" sz="2400" dirty="0" smtClean="0"/>
              <a:t>What the properties of stimuli represented in different brain areas?</a:t>
            </a:r>
          </a:p>
          <a:p>
            <a:pPr marL="457200" indent="-457200">
              <a:buFont typeface="+mj-lt"/>
              <a:buAutoNum type="arabicPeriod"/>
            </a:pPr>
            <a:endParaRPr lang="en-US" sz="2400" dirty="0"/>
          </a:p>
          <a:p>
            <a:pPr marL="457200" indent="-457200">
              <a:buFont typeface="+mj-lt"/>
              <a:buAutoNum type="arabicPeriod"/>
            </a:pPr>
            <a:endParaRPr lang="en-US" sz="2400" dirty="0" smtClean="0"/>
          </a:p>
          <a:p>
            <a:endParaRPr lang="en-US" sz="2400" dirty="0"/>
          </a:p>
          <a:p>
            <a:endParaRPr lang="en-US" sz="2400" dirty="0" smtClean="0"/>
          </a:p>
          <a:p>
            <a:r>
              <a:rPr lang="en-US" sz="2400" dirty="0" smtClean="0"/>
              <a:t>What are the effects of pushing attention to a specific location or feature?</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r>
              <a:rPr lang="en-US" sz="2400" dirty="0" smtClean="0"/>
              <a:t>How can we measure awareness while manipulating attention?</a:t>
            </a:r>
          </a:p>
        </p:txBody>
      </p:sp>
      <p:sp>
        <p:nvSpPr>
          <p:cNvPr id="5" name="Oval 4"/>
          <p:cNvSpPr/>
          <p:nvPr/>
        </p:nvSpPr>
        <p:spPr>
          <a:xfrm>
            <a:off x="4718519" y="3825476"/>
            <a:ext cx="1429994" cy="1143000"/>
          </a:xfrm>
          <a:prstGeom prst="ellipse">
            <a:avLst/>
          </a:prstGeom>
          <a:noFill/>
          <a:ln w="571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8267" y="1587691"/>
            <a:ext cx="1614621" cy="1298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Group 15"/>
          <p:cNvGrpSpPr/>
          <p:nvPr/>
        </p:nvGrpSpPr>
        <p:grpSpPr>
          <a:xfrm>
            <a:off x="3031068" y="3515755"/>
            <a:ext cx="1884098" cy="1512101"/>
            <a:chOff x="914400" y="3581400"/>
            <a:chExt cx="1714500" cy="1219200"/>
          </a:xfrm>
        </p:grpSpPr>
        <p:sp>
          <p:nvSpPr>
            <p:cNvPr id="17" name="Rectangle 16"/>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562100" y="3962400"/>
              <a:ext cx="419100" cy="457200"/>
              <a:chOff x="914400" y="3581400"/>
              <a:chExt cx="1714500" cy="1219200"/>
            </a:xfrm>
          </p:grpSpPr>
          <p:cxnSp>
            <p:nvCxnSpPr>
              <p:cNvPr id="19" name="Straight Connector 18"/>
              <p:cNvCxnSpPr>
                <a:stCxn id="17" idx="1"/>
                <a:endCxn id="17"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20" name="Straight Connector 19"/>
              <p:cNvCxnSpPr>
                <a:stCxn id="17" idx="0"/>
                <a:endCxn id="17"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21" name="Straight Arrow Connector 20"/>
          <p:cNvCxnSpPr/>
          <p:nvPr/>
        </p:nvCxnSpPr>
        <p:spPr>
          <a:xfrm flipH="1" flipV="1">
            <a:off x="3759426" y="3988288"/>
            <a:ext cx="192162" cy="2835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2" name="Group 21"/>
          <p:cNvGrpSpPr/>
          <p:nvPr/>
        </p:nvGrpSpPr>
        <p:grpSpPr>
          <a:xfrm>
            <a:off x="5147452" y="3505200"/>
            <a:ext cx="1939148" cy="1556282"/>
            <a:chOff x="914400" y="3581400"/>
            <a:chExt cx="1714500" cy="1219200"/>
          </a:xfrm>
        </p:grpSpPr>
        <p:sp>
          <p:nvSpPr>
            <p:cNvPr id="23" name="Rectangle 2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1562100" y="3962400"/>
              <a:ext cx="419100" cy="457200"/>
              <a:chOff x="914400" y="3581400"/>
              <a:chExt cx="1714500" cy="1219200"/>
            </a:xfrm>
          </p:grpSpPr>
          <p:cxnSp>
            <p:nvCxnSpPr>
              <p:cNvPr id="25" name="Straight Connector 24"/>
              <p:cNvCxnSpPr>
                <a:stCxn id="23" idx="1"/>
                <a:endCxn id="2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26" name="Straight Connector 25"/>
              <p:cNvCxnSpPr>
                <a:stCxn id="23" idx="0"/>
                <a:endCxn id="2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27" name="Straight Arrow Connector 26"/>
          <p:cNvCxnSpPr/>
          <p:nvPr/>
        </p:nvCxnSpPr>
        <p:spPr>
          <a:xfrm flipH="1" flipV="1">
            <a:off x="5836954" y="4029983"/>
            <a:ext cx="233848" cy="2001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a:xfrm flipV="1">
            <a:off x="6148513" y="3994531"/>
            <a:ext cx="242590" cy="2403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Arrow Connector 28"/>
          <p:cNvCxnSpPr/>
          <p:nvPr/>
        </p:nvCxnSpPr>
        <p:spPr>
          <a:xfrm>
            <a:off x="6148569" y="4312203"/>
            <a:ext cx="242590" cy="2751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Straight Arrow Connector 29"/>
          <p:cNvCxnSpPr/>
          <p:nvPr/>
        </p:nvCxnSpPr>
        <p:spPr>
          <a:xfrm flipH="1">
            <a:off x="5838545" y="4312203"/>
            <a:ext cx="239873" cy="2751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32" name="Group 31"/>
          <p:cNvGrpSpPr/>
          <p:nvPr/>
        </p:nvGrpSpPr>
        <p:grpSpPr>
          <a:xfrm>
            <a:off x="3890600" y="5591115"/>
            <a:ext cx="1542916" cy="1176769"/>
            <a:chOff x="914400" y="3581400"/>
            <a:chExt cx="1714500" cy="1219200"/>
          </a:xfrm>
        </p:grpSpPr>
        <p:sp>
          <p:nvSpPr>
            <p:cNvPr id="33" name="Rectangle 3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1562100" y="3962400"/>
              <a:ext cx="419100" cy="457200"/>
              <a:chOff x="914400" y="3581400"/>
              <a:chExt cx="1714500" cy="1219200"/>
            </a:xfrm>
          </p:grpSpPr>
          <p:cxnSp>
            <p:nvCxnSpPr>
              <p:cNvPr id="35" name="Straight Connector 34"/>
              <p:cNvCxnSpPr>
                <a:stCxn id="33" idx="1"/>
                <a:endCxn id="3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a:stCxn id="33" idx="0"/>
                <a:endCxn id="3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38" name="Oval 37"/>
          <p:cNvSpPr/>
          <p:nvPr/>
        </p:nvSpPr>
        <p:spPr>
          <a:xfrm>
            <a:off x="4724764" y="6227453"/>
            <a:ext cx="350139" cy="441289"/>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H="1" flipV="1">
            <a:off x="4454336" y="5895982"/>
            <a:ext cx="192162" cy="2835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745660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0" y="990600"/>
            <a:ext cx="7848600" cy="4154984"/>
          </a:xfrm>
          <a:prstGeom prst="rect">
            <a:avLst/>
          </a:prstGeom>
          <a:noFill/>
        </p:spPr>
        <p:txBody>
          <a:bodyPr wrap="square" rtlCol="0">
            <a:spAutoFit/>
          </a:bodyPr>
          <a:lstStyle/>
          <a:p>
            <a:pPr marL="457200" indent="-457200">
              <a:buFont typeface="+mj-lt"/>
              <a:buAutoNum type="arabicPeriod"/>
            </a:pPr>
            <a:r>
              <a:rPr lang="en-US" sz="2400" dirty="0" smtClean="0"/>
              <a:t>Is awareness of gender really a matter of “awareness”? / Strong bottom-up attentional effects.</a:t>
            </a:r>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r>
              <a:rPr lang="en-US" sz="2400" dirty="0"/>
              <a:t>Timing is an issue: Relative response positions cause one task to be prioritized.</a:t>
            </a:r>
          </a:p>
          <a:p>
            <a:pPr marL="457200" indent="-457200">
              <a:buFont typeface="+mj-lt"/>
              <a:buAutoNum type="arabicPeriod"/>
            </a:pPr>
            <a:endParaRPr lang="en-US" sz="2400" dirty="0" smtClean="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r>
              <a:rPr lang="en-US" sz="2400" dirty="0" smtClean="0"/>
              <a:t>Dual tasks are </a:t>
            </a:r>
            <a:r>
              <a:rPr lang="en-US" sz="2400" i="1" dirty="0" smtClean="0"/>
              <a:t>hard</a:t>
            </a:r>
            <a:r>
              <a:rPr lang="en-US" sz="2400" dirty="0" smtClean="0"/>
              <a:t>. Long training required.</a:t>
            </a:r>
          </a:p>
        </p:txBody>
      </p:sp>
      <p:sp>
        <p:nvSpPr>
          <p:cNvPr id="8" name="TextBox 7"/>
          <p:cNvSpPr txBox="1"/>
          <p:nvPr/>
        </p:nvSpPr>
        <p:spPr>
          <a:xfrm>
            <a:off x="271956" y="228600"/>
            <a:ext cx="3305136" cy="584775"/>
          </a:xfrm>
          <a:prstGeom prst="rect">
            <a:avLst/>
          </a:prstGeom>
          <a:noFill/>
        </p:spPr>
        <p:txBody>
          <a:bodyPr wrap="none" rtlCol="0">
            <a:spAutoFit/>
          </a:bodyPr>
          <a:lstStyle/>
          <a:p>
            <a:r>
              <a:rPr lang="en-US" sz="3200" dirty="0" smtClean="0"/>
              <a:t>Future Task Design</a:t>
            </a:r>
            <a:endParaRPr lang="en-US" sz="3200" dirty="0"/>
          </a:p>
        </p:txBody>
      </p:sp>
      <p:pic>
        <p:nvPicPr>
          <p:cNvPr id="9" name="Picture 5" descr="C:\Users\Dan\proj\att_awe\images\built\con050noi008_im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3997" y="1518743"/>
            <a:ext cx="1116150" cy="13379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Dan\proj\att_awe\images\built\con050noi092_im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6625" y="1518744"/>
            <a:ext cx="1116150" cy="133799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5780819" y="3412523"/>
            <a:ext cx="1893069" cy="1314649"/>
            <a:chOff x="544258" y="1828600"/>
            <a:chExt cx="6909738" cy="4798494"/>
          </a:xfrm>
        </p:grpSpPr>
        <p:grpSp>
          <p:nvGrpSpPr>
            <p:cNvPr id="12" name="Group 11"/>
            <p:cNvGrpSpPr/>
            <p:nvPr/>
          </p:nvGrpSpPr>
          <p:grpSpPr>
            <a:xfrm>
              <a:off x="544258" y="1828600"/>
              <a:ext cx="2419351" cy="2016916"/>
              <a:chOff x="1564692" y="1676400"/>
              <a:chExt cx="6131507" cy="5111591"/>
            </a:xfrm>
          </p:grpSpPr>
          <p:sp>
            <p:nvSpPr>
              <p:cNvPr id="40" name="Rectangle 39"/>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3984043" y="3722131"/>
                <a:ext cx="1143000" cy="1219200"/>
                <a:chOff x="3810000" y="2921876"/>
                <a:chExt cx="1143000" cy="1219200"/>
              </a:xfrm>
            </p:grpSpPr>
            <p:cxnSp>
              <p:nvCxnSpPr>
                <p:cNvPr id="42" name="Straight Connector 41"/>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1932808" y="2728958"/>
              <a:ext cx="2419351" cy="2016916"/>
              <a:chOff x="1564692" y="1676400"/>
              <a:chExt cx="6131507" cy="5111591"/>
            </a:xfrm>
          </p:grpSpPr>
          <p:sp>
            <p:nvSpPr>
              <p:cNvPr id="31" name="Rectangle 30"/>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5" descr="C:\Users\Dan\proj\att_awe\images\built\con050noi008_img.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contrast="-58000"/>
                        </a14:imgEffect>
                      </a14:imgLayer>
                    </a14:imgProps>
                  </a:ext>
                  <a:ext uri="{28A0092B-C50C-407E-A947-70E740481C1C}">
                    <a14:useLocalDpi xmlns:a14="http://schemas.microsoft.com/office/drawing/2010/main" val="0"/>
                  </a:ext>
                </a:extLst>
              </a:blip>
              <a:srcRect/>
              <a:stretch>
                <a:fillRect/>
              </a:stretch>
            </p:blipFill>
            <p:spPr bwMode="auto">
              <a:xfrm>
                <a:off x="4869286" y="4675701"/>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Users\Dan\proj\att_awe\images\built\con033noi050_im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8169" y="20849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 descr="C:\Users\Dan\proj\att_awe\images\built\con065noi050_im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69286" y="20849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C:\Users\Dan\proj\att_awe\images\built\con050noi092_im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8168" y="4675702"/>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5" descr="C:\Users\Dan\proj\att_awe\images\built\con050noi008_im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69286" y="4675703"/>
                <a:ext cx="1533525" cy="1838325"/>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3984043" y="3722131"/>
                <a:ext cx="1143000" cy="1219200"/>
                <a:chOff x="3810000" y="2921876"/>
                <a:chExt cx="1143000" cy="1219200"/>
              </a:xfrm>
            </p:grpSpPr>
            <p:cxnSp>
              <p:nvCxnSpPr>
                <p:cNvPr id="38" name="Straight Connector 37"/>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3476624" y="3572814"/>
              <a:ext cx="2419351" cy="2016916"/>
              <a:chOff x="1564692" y="1676400"/>
              <a:chExt cx="6131507" cy="5111591"/>
            </a:xfrm>
          </p:grpSpPr>
          <p:sp>
            <p:nvSpPr>
              <p:cNvPr id="27" name="Rectangle 26"/>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3984043" y="3722131"/>
                <a:ext cx="1143000" cy="1219200"/>
                <a:chOff x="3810000" y="2921876"/>
                <a:chExt cx="1143000" cy="1219200"/>
              </a:xfrm>
            </p:grpSpPr>
            <p:cxnSp>
              <p:nvCxnSpPr>
                <p:cNvPr id="29" name="Straight Connector 28"/>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 name="Group 14"/>
            <p:cNvGrpSpPr/>
            <p:nvPr/>
          </p:nvGrpSpPr>
          <p:grpSpPr>
            <a:xfrm>
              <a:off x="5034645" y="4610178"/>
              <a:ext cx="2419351" cy="2016916"/>
              <a:chOff x="1564692" y="1676400"/>
              <a:chExt cx="6131507" cy="5111591"/>
            </a:xfrm>
          </p:grpSpPr>
          <p:sp>
            <p:nvSpPr>
              <p:cNvPr id="23" name="Rectangle 22"/>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3984043" y="3722131"/>
                <a:ext cx="1143000" cy="1219200"/>
                <a:chOff x="3810000" y="2921876"/>
                <a:chExt cx="1143000" cy="1219200"/>
              </a:xfrm>
            </p:grpSpPr>
            <p:cxnSp>
              <p:nvCxnSpPr>
                <p:cNvPr id="25" name="Straight Connector 24"/>
                <p:cNvCxnSpPr/>
                <p:nvPr/>
              </p:nvCxnSpPr>
              <p:spPr>
                <a:xfrm>
                  <a:off x="3810000" y="3505200"/>
                  <a:ext cx="1143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381827" y="2921876"/>
                  <a:ext cx="0" cy="12192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16" name="Straight Arrow Connector 15"/>
            <p:cNvCxnSpPr/>
            <p:nvPr/>
          </p:nvCxnSpPr>
          <p:spPr>
            <a:xfrm flipV="1">
              <a:off x="6244320" y="5417376"/>
              <a:ext cx="195946" cy="172354"/>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1498878" y="2890144"/>
              <a:ext cx="225500" cy="16048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flipH="1">
              <a:off x="2867976" y="3790338"/>
              <a:ext cx="225500" cy="16048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1862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gru.stanford.edu/lib/exe/fetch.php/shared/brainice8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
            <a:ext cx="12651742" cy="7606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91356" y="0"/>
            <a:ext cx="5976444" cy="584775"/>
          </a:xfrm>
          <a:prstGeom prst="rect">
            <a:avLst/>
          </a:prstGeom>
          <a:noFill/>
        </p:spPr>
        <p:txBody>
          <a:bodyPr wrap="none" rtlCol="0">
            <a:spAutoFit/>
          </a:bodyPr>
          <a:lstStyle/>
          <a:p>
            <a:r>
              <a:rPr lang="en-US" sz="3200" dirty="0" smtClean="0"/>
              <a:t>Gardner Lab @ Stanford University</a:t>
            </a:r>
            <a:endParaRPr lang="en-US" sz="3200" dirty="0"/>
          </a:p>
        </p:txBody>
      </p:sp>
      <p:sp>
        <p:nvSpPr>
          <p:cNvPr id="9" name="TextBox 8"/>
          <p:cNvSpPr txBox="1"/>
          <p:nvPr/>
        </p:nvSpPr>
        <p:spPr>
          <a:xfrm>
            <a:off x="7086600" y="1591061"/>
            <a:ext cx="1877117" cy="369332"/>
          </a:xfrm>
          <a:prstGeom prst="rect">
            <a:avLst/>
          </a:prstGeom>
          <a:noFill/>
        </p:spPr>
        <p:txBody>
          <a:bodyPr wrap="none" rtlCol="0">
            <a:spAutoFit/>
          </a:bodyPr>
          <a:lstStyle/>
          <a:p>
            <a:r>
              <a:rPr lang="en-US" b="1" dirty="0" err="1" smtClean="0"/>
              <a:t>Steeve</a:t>
            </a:r>
            <a:r>
              <a:rPr lang="en-US" b="1" dirty="0" smtClean="0"/>
              <a:t> </a:t>
            </a:r>
            <a:r>
              <a:rPr lang="en-US" b="1" dirty="0" err="1" smtClean="0"/>
              <a:t>Laquitaine</a:t>
            </a:r>
            <a:endParaRPr lang="en-US" b="1" dirty="0"/>
          </a:p>
        </p:txBody>
      </p:sp>
      <p:pic>
        <p:nvPicPr>
          <p:cNvPr id="2052" name="Picture 4" descr="http://gru.stanford.edu/lib/exe/fetch.php/shared/jlgheadshot.jpg?w=240&amp;h=160&amp;cache=cach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995334"/>
            <a:ext cx="3429000" cy="22860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gru.stanford.edu/lib/exe/fetch.php/shared/steevelaquitaine.jpg?w=140&amp;h=140&amp;cache=cach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1464" y="1219200"/>
            <a:ext cx="1178607" cy="11786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714200" y="3511043"/>
            <a:ext cx="5562600" cy="1077218"/>
          </a:xfrm>
          <a:prstGeom prst="rect">
            <a:avLst/>
          </a:prstGeom>
          <a:noFill/>
        </p:spPr>
        <p:txBody>
          <a:bodyPr wrap="square" rtlCol="0">
            <a:spAutoFit/>
          </a:bodyPr>
          <a:lstStyle/>
          <a:p>
            <a:pPr algn="ctr"/>
            <a:r>
              <a:rPr lang="en-US" sz="3200" dirty="0" smtClean="0"/>
              <a:t>Thanks for your attention and awareness!</a:t>
            </a:r>
            <a:endParaRPr lang="en-US" sz="3200" dirty="0"/>
          </a:p>
        </p:txBody>
      </p:sp>
      <p:sp>
        <p:nvSpPr>
          <p:cNvPr id="8" name="TextBox 7"/>
          <p:cNvSpPr txBox="1"/>
          <p:nvPr/>
        </p:nvSpPr>
        <p:spPr>
          <a:xfrm>
            <a:off x="20496" y="2397808"/>
            <a:ext cx="2036904" cy="461665"/>
          </a:xfrm>
          <a:prstGeom prst="rect">
            <a:avLst/>
          </a:prstGeom>
          <a:noFill/>
        </p:spPr>
        <p:txBody>
          <a:bodyPr wrap="none" rtlCol="0">
            <a:spAutoFit/>
          </a:bodyPr>
          <a:lstStyle/>
          <a:p>
            <a:r>
              <a:rPr lang="en-US" sz="2400" b="1" dirty="0" smtClean="0"/>
              <a:t>Justin Gardner</a:t>
            </a:r>
            <a:endParaRPr lang="en-US" sz="2400" b="1" dirty="0"/>
          </a:p>
        </p:txBody>
      </p:sp>
    </p:spTree>
    <p:extLst>
      <p:ext uri="{BB962C8B-B14F-4D97-AF65-F5344CB8AC3E}">
        <p14:creationId xmlns:p14="http://schemas.microsoft.com/office/powerpoint/2010/main" val="18150660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an\Downloads\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860128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1956" y="228600"/>
            <a:ext cx="3911905" cy="584775"/>
          </a:xfrm>
          <a:prstGeom prst="rect">
            <a:avLst/>
          </a:prstGeom>
          <a:noFill/>
        </p:spPr>
        <p:txBody>
          <a:bodyPr wrap="none" rtlCol="0">
            <a:spAutoFit/>
          </a:bodyPr>
          <a:lstStyle/>
          <a:p>
            <a:r>
              <a:rPr lang="en-US" sz="3200" dirty="0" smtClean="0"/>
              <a:t>Manipulating Contrast</a:t>
            </a:r>
            <a:endParaRPr lang="en-US" sz="3200" dirty="0"/>
          </a:p>
        </p:txBody>
      </p:sp>
    </p:spTree>
    <p:extLst>
      <p:ext uri="{BB962C8B-B14F-4D97-AF65-F5344CB8AC3E}">
        <p14:creationId xmlns:p14="http://schemas.microsoft.com/office/powerpoint/2010/main" val="13630699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smtClean="0"/>
              <a:t>van </a:t>
            </a:r>
            <a:r>
              <a:rPr lang="en-US" dirty="0" err="1" smtClean="0"/>
              <a:t>Boxtel</a:t>
            </a:r>
            <a:r>
              <a:rPr lang="en-US" dirty="0" smtClean="0"/>
              <a:t> et al., 2010</a:t>
            </a:r>
            <a:endParaRPr lang="en-US" dirty="0"/>
          </a:p>
        </p:txBody>
      </p:sp>
      <p:sp>
        <p:nvSpPr>
          <p:cNvPr id="11" name="TextBox 10"/>
          <p:cNvSpPr txBox="1"/>
          <p:nvPr/>
        </p:nvSpPr>
        <p:spPr>
          <a:xfrm>
            <a:off x="271956" y="228600"/>
            <a:ext cx="7958525" cy="584775"/>
          </a:xfrm>
          <a:prstGeom prst="rect">
            <a:avLst/>
          </a:prstGeom>
          <a:noFill/>
        </p:spPr>
        <p:txBody>
          <a:bodyPr wrap="none" rtlCol="0">
            <a:spAutoFit/>
          </a:bodyPr>
          <a:lstStyle/>
          <a:p>
            <a:r>
              <a:rPr lang="en-US" sz="3200" dirty="0" smtClean="0"/>
              <a:t>Attempts to Dis-Entangle Attention/Awareness</a:t>
            </a:r>
            <a:endParaRPr lang="en-US" sz="32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95400"/>
            <a:ext cx="5501434" cy="3713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298434" y="3352800"/>
            <a:ext cx="3845566" cy="2308324"/>
          </a:xfrm>
          <a:prstGeom prst="rect">
            <a:avLst/>
          </a:prstGeom>
          <a:noFill/>
        </p:spPr>
        <p:txBody>
          <a:bodyPr wrap="square" rtlCol="0">
            <a:spAutoFit/>
          </a:bodyPr>
          <a:lstStyle/>
          <a:p>
            <a:r>
              <a:rPr lang="en-US" sz="2400" dirty="0" smtClean="0"/>
              <a:t>Dual Task Designs where attention is crossed with awareness. How does a dependent measure, e.g. afterimage length, depend on these factors?</a:t>
            </a:r>
            <a:endParaRPr lang="en-US" sz="2400" dirty="0"/>
          </a:p>
        </p:txBody>
      </p:sp>
    </p:spTree>
    <p:extLst>
      <p:ext uri="{BB962C8B-B14F-4D97-AF65-F5344CB8AC3E}">
        <p14:creationId xmlns:p14="http://schemas.microsoft.com/office/powerpoint/2010/main" val="8137906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210" y="3886200"/>
            <a:ext cx="4191000" cy="2244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smtClean="0"/>
              <a:t>van </a:t>
            </a:r>
            <a:r>
              <a:rPr lang="en-US" dirty="0" err="1" smtClean="0"/>
              <a:t>Boxtel</a:t>
            </a:r>
            <a:r>
              <a:rPr lang="en-US" dirty="0" smtClean="0"/>
              <a:t> et al., 2010</a:t>
            </a:r>
            <a:endParaRPr lang="en-US" dirty="0"/>
          </a:p>
        </p:txBody>
      </p:sp>
      <p:sp>
        <p:nvSpPr>
          <p:cNvPr id="11" name="TextBox 10"/>
          <p:cNvSpPr txBox="1"/>
          <p:nvPr/>
        </p:nvSpPr>
        <p:spPr>
          <a:xfrm>
            <a:off x="271956" y="228600"/>
            <a:ext cx="7958525" cy="584775"/>
          </a:xfrm>
          <a:prstGeom prst="rect">
            <a:avLst/>
          </a:prstGeom>
          <a:noFill/>
        </p:spPr>
        <p:txBody>
          <a:bodyPr wrap="none" rtlCol="0">
            <a:spAutoFit/>
          </a:bodyPr>
          <a:lstStyle/>
          <a:p>
            <a:r>
              <a:rPr lang="en-US" sz="3200" dirty="0" smtClean="0"/>
              <a:t>Attempts to Dis-Entangle Attention/Awareness</a:t>
            </a:r>
            <a:endParaRPr lang="en-US" sz="3200" dirty="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95400"/>
            <a:ext cx="5501434" cy="3713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842421" y="3516868"/>
            <a:ext cx="2204578" cy="369332"/>
          </a:xfrm>
          <a:prstGeom prst="rect">
            <a:avLst/>
          </a:prstGeom>
          <a:noFill/>
        </p:spPr>
        <p:txBody>
          <a:bodyPr wrap="none" rtlCol="0">
            <a:spAutoFit/>
          </a:bodyPr>
          <a:lstStyle/>
          <a:p>
            <a:r>
              <a:rPr lang="en-US" dirty="0" smtClean="0"/>
              <a:t>Afterimage Length (s)</a:t>
            </a:r>
            <a:endParaRPr lang="en-US" dirty="0"/>
          </a:p>
        </p:txBody>
      </p:sp>
    </p:spTree>
    <p:extLst>
      <p:ext uri="{BB962C8B-B14F-4D97-AF65-F5344CB8AC3E}">
        <p14:creationId xmlns:p14="http://schemas.microsoft.com/office/powerpoint/2010/main" val="9676444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5" y="696310"/>
            <a:ext cx="938784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4310742" y="5943600"/>
            <a:ext cx="117565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p:cNvSpPr txBox="1"/>
          <p:nvPr/>
        </p:nvSpPr>
        <p:spPr>
          <a:xfrm>
            <a:off x="271956" y="228600"/>
            <a:ext cx="2307876" cy="584775"/>
          </a:xfrm>
          <a:prstGeom prst="rect">
            <a:avLst/>
          </a:prstGeom>
          <a:noFill/>
        </p:spPr>
        <p:txBody>
          <a:bodyPr wrap="none" rtlCol="0">
            <a:spAutoFit/>
          </a:bodyPr>
          <a:lstStyle/>
          <a:p>
            <a:r>
              <a:rPr lang="en-US" sz="3200" dirty="0" smtClean="0"/>
              <a:t>Expectations</a:t>
            </a:r>
            <a:endParaRPr lang="en-US" sz="3200" dirty="0"/>
          </a:p>
        </p:txBody>
      </p:sp>
      <p:cxnSp>
        <p:nvCxnSpPr>
          <p:cNvPr id="3" name="Straight Connector 2"/>
          <p:cNvCxnSpPr/>
          <p:nvPr/>
        </p:nvCxnSpPr>
        <p:spPr>
          <a:xfrm>
            <a:off x="5334000" y="2514600"/>
            <a:ext cx="0" cy="3200400"/>
          </a:xfrm>
          <a:prstGeom prst="line">
            <a:avLst/>
          </a:prstGeom>
        </p:spPr>
        <p:style>
          <a:lnRef idx="3">
            <a:schemeClr val="dk1"/>
          </a:lnRef>
          <a:fillRef idx="0">
            <a:schemeClr val="dk1"/>
          </a:fillRef>
          <a:effectRef idx="2">
            <a:schemeClr val="dk1"/>
          </a:effectRef>
          <a:fontRef idx="minor">
            <a:schemeClr val="tx1"/>
          </a:fontRef>
        </p:style>
      </p:cxnSp>
      <p:sp>
        <p:nvSpPr>
          <p:cNvPr id="9" name="Rectangle 8"/>
          <p:cNvSpPr/>
          <p:nvPr/>
        </p:nvSpPr>
        <p:spPr>
          <a:xfrm>
            <a:off x="4953000" y="5791200"/>
            <a:ext cx="74022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Ped</a:t>
            </a:r>
            <a:r>
              <a:rPr lang="en-US" dirty="0" smtClean="0">
                <a:solidFill>
                  <a:schemeClr val="tx1"/>
                </a:solidFill>
              </a:rPr>
              <a:t> C</a:t>
            </a:r>
            <a:endParaRPr lang="en-US" dirty="0">
              <a:solidFill>
                <a:schemeClr val="tx1"/>
              </a:solidFill>
            </a:endParaRPr>
          </a:p>
        </p:txBody>
      </p:sp>
      <p:cxnSp>
        <p:nvCxnSpPr>
          <p:cNvPr id="12" name="Straight Connector 11"/>
          <p:cNvCxnSpPr/>
          <p:nvPr/>
        </p:nvCxnSpPr>
        <p:spPr>
          <a:xfrm flipH="1">
            <a:off x="609600" y="2514600"/>
            <a:ext cx="4713514"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144584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7148624" cy="584775"/>
          </a:xfrm>
          <a:prstGeom prst="rect">
            <a:avLst/>
          </a:prstGeom>
          <a:noFill/>
        </p:spPr>
        <p:txBody>
          <a:bodyPr wrap="none" rtlCol="0">
            <a:spAutoFit/>
          </a:bodyPr>
          <a:lstStyle/>
          <a:p>
            <a:r>
              <a:rPr lang="en-US" sz="3200" dirty="0" smtClean="0"/>
              <a:t>Attention as a Pre-Requisite to Awareness</a:t>
            </a:r>
            <a:endParaRPr lang="en-US" sz="3200" dirty="0"/>
          </a:p>
        </p:txBody>
      </p:sp>
      <p:sp>
        <p:nvSpPr>
          <p:cNvPr id="12" name="TextBox 11"/>
          <p:cNvSpPr txBox="1"/>
          <p:nvPr/>
        </p:nvSpPr>
        <p:spPr>
          <a:xfrm>
            <a:off x="838200" y="1143000"/>
            <a:ext cx="7696200" cy="3416320"/>
          </a:xfrm>
          <a:prstGeom prst="rect">
            <a:avLst/>
          </a:prstGeom>
          <a:noFill/>
        </p:spPr>
        <p:txBody>
          <a:bodyPr wrap="square" rtlCol="0">
            <a:spAutoFit/>
          </a:bodyPr>
          <a:lstStyle/>
          <a:p>
            <a:r>
              <a:rPr lang="en-US" sz="2400" dirty="0" smtClean="0"/>
              <a:t>Dual task designs “pull” attention to one task, causing </a:t>
            </a:r>
            <a:r>
              <a:rPr lang="en-US" sz="2400" i="1" dirty="0" err="1" smtClean="0"/>
              <a:t>inattentional</a:t>
            </a:r>
            <a:r>
              <a:rPr lang="en-US" sz="2400" i="1" dirty="0" smtClean="0"/>
              <a:t> blindness</a:t>
            </a:r>
            <a:r>
              <a:rPr lang="en-US" sz="2400" dirty="0" smtClean="0"/>
              <a:t> for other stimuli.</a:t>
            </a:r>
          </a:p>
          <a:p>
            <a:endParaRPr lang="en-US" sz="2400" dirty="0"/>
          </a:p>
          <a:p>
            <a:r>
              <a:rPr lang="en-US" sz="2400" dirty="0" smtClean="0"/>
              <a:t>“</a:t>
            </a:r>
            <a:r>
              <a:rPr lang="en-US" sz="2400" i="1" dirty="0" smtClean="0"/>
              <a:t>we </a:t>
            </a:r>
            <a:r>
              <a:rPr lang="en-US" sz="2400" i="1" dirty="0"/>
              <a:t>believe </a:t>
            </a:r>
            <a:r>
              <a:rPr lang="en-US" sz="2400" i="1" dirty="0" smtClean="0"/>
              <a:t>[…] there </a:t>
            </a:r>
            <a:r>
              <a:rPr lang="en-US" sz="2400" i="1" dirty="0"/>
              <a:t>is no conscious perception without </a:t>
            </a:r>
            <a:r>
              <a:rPr lang="en-US" sz="2400" i="1" dirty="0" smtClean="0"/>
              <a:t>attention</a:t>
            </a:r>
            <a:r>
              <a:rPr lang="en-US" sz="2400" dirty="0" smtClean="0"/>
              <a:t>” (Mack &amp; Rock, 1998)</a:t>
            </a:r>
          </a:p>
          <a:p>
            <a:endParaRPr lang="en-US" sz="2400" dirty="0"/>
          </a:p>
          <a:p>
            <a:r>
              <a:rPr lang="en-US" sz="2400" dirty="0" smtClean="0"/>
              <a:t>“</a:t>
            </a:r>
            <a:r>
              <a:rPr lang="en-US" sz="2400" i="1" dirty="0"/>
              <a:t>The close relationship between attention and</a:t>
            </a:r>
          </a:p>
          <a:p>
            <a:r>
              <a:rPr lang="en-US" sz="2400" i="1" dirty="0"/>
              <a:t>consciousness has led many scholars to conflate these</a:t>
            </a:r>
          </a:p>
          <a:p>
            <a:r>
              <a:rPr lang="en-US" sz="2400" i="1" dirty="0" smtClean="0"/>
              <a:t>processes</a:t>
            </a:r>
            <a:r>
              <a:rPr lang="en-US" sz="2400" dirty="0" smtClean="0"/>
              <a:t>“ (Koch &amp; Tsuchiya, 2006)</a:t>
            </a:r>
            <a:endParaRPr lang="en-US" sz="2400" dirty="0"/>
          </a:p>
        </p:txBody>
      </p:sp>
    </p:spTree>
    <p:extLst>
      <p:ext uri="{BB962C8B-B14F-4D97-AF65-F5344CB8AC3E}">
        <p14:creationId xmlns:p14="http://schemas.microsoft.com/office/powerpoint/2010/main" val="6253905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310742" y="5943600"/>
            <a:ext cx="117565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p:cNvSpPr txBox="1"/>
          <p:nvPr/>
        </p:nvSpPr>
        <p:spPr>
          <a:xfrm>
            <a:off x="271956" y="228600"/>
            <a:ext cx="2307876" cy="584775"/>
          </a:xfrm>
          <a:prstGeom prst="rect">
            <a:avLst/>
          </a:prstGeom>
          <a:noFill/>
        </p:spPr>
        <p:txBody>
          <a:bodyPr wrap="none" rtlCol="0">
            <a:spAutoFit/>
          </a:bodyPr>
          <a:lstStyle/>
          <a:p>
            <a:r>
              <a:rPr lang="en-US" sz="3200" dirty="0" smtClean="0"/>
              <a:t>Expectations</a:t>
            </a:r>
            <a:endParaRPr lang="en-US" sz="3200" dirty="0"/>
          </a:p>
        </p:txBody>
      </p:sp>
      <p:grpSp>
        <p:nvGrpSpPr>
          <p:cNvPr id="8" name="Group 7"/>
          <p:cNvGrpSpPr/>
          <p:nvPr/>
        </p:nvGrpSpPr>
        <p:grpSpPr>
          <a:xfrm>
            <a:off x="183570" y="919655"/>
            <a:ext cx="4053845" cy="5404945"/>
            <a:chOff x="-91445" y="696310"/>
            <a:chExt cx="9387845" cy="55626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5" y="696310"/>
              <a:ext cx="938784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a:off x="5334000" y="2514600"/>
              <a:ext cx="0" cy="3200400"/>
            </a:xfrm>
            <a:prstGeom prst="line">
              <a:avLst/>
            </a:prstGeom>
          </p:spPr>
          <p:style>
            <a:lnRef idx="3">
              <a:schemeClr val="dk1"/>
            </a:lnRef>
            <a:fillRef idx="0">
              <a:schemeClr val="dk1"/>
            </a:fillRef>
            <a:effectRef idx="2">
              <a:schemeClr val="dk1"/>
            </a:effectRef>
            <a:fontRef idx="minor">
              <a:schemeClr val="tx1"/>
            </a:fontRef>
          </p:style>
        </p:cxnSp>
        <p:sp>
          <p:nvSpPr>
            <p:cNvPr id="9" name="Rectangle 8"/>
            <p:cNvSpPr/>
            <p:nvPr/>
          </p:nvSpPr>
          <p:spPr>
            <a:xfrm>
              <a:off x="4952999" y="5791200"/>
              <a:ext cx="1765432" cy="315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Ped</a:t>
              </a:r>
              <a:r>
                <a:rPr lang="en-US" dirty="0" smtClean="0">
                  <a:solidFill>
                    <a:schemeClr val="tx1"/>
                  </a:solidFill>
                </a:rPr>
                <a:t> C</a:t>
              </a:r>
              <a:endParaRPr lang="en-US" dirty="0">
                <a:solidFill>
                  <a:schemeClr val="tx1"/>
                </a:solidFill>
              </a:endParaRPr>
            </a:p>
          </p:txBody>
        </p:sp>
        <p:cxnSp>
          <p:nvCxnSpPr>
            <p:cNvPr id="12" name="Straight Connector 11"/>
            <p:cNvCxnSpPr/>
            <p:nvPr/>
          </p:nvCxnSpPr>
          <p:spPr>
            <a:xfrm flipH="1">
              <a:off x="609600" y="2514600"/>
              <a:ext cx="4713514" cy="0"/>
            </a:xfrm>
            <a:prstGeom prst="line">
              <a:avLst/>
            </a:prstGeom>
          </p:spPr>
          <p:style>
            <a:lnRef idx="3">
              <a:schemeClr val="dk1"/>
            </a:lnRef>
            <a:fillRef idx="0">
              <a:schemeClr val="dk1"/>
            </a:fillRef>
            <a:effectRef idx="2">
              <a:schemeClr val="dk1"/>
            </a:effectRef>
            <a:fontRef idx="minor">
              <a:schemeClr val="tx1"/>
            </a:fontRef>
          </p:style>
        </p:cxnSp>
      </p:grpSp>
      <p:sp>
        <p:nvSpPr>
          <p:cNvPr id="10" name="Rectangle 9"/>
          <p:cNvSpPr/>
          <p:nvPr/>
        </p:nvSpPr>
        <p:spPr>
          <a:xfrm>
            <a:off x="2133600" y="6023332"/>
            <a:ext cx="228254" cy="235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919655"/>
            <a:ext cx="4495800" cy="5404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 name="Straight Connector 25"/>
          <p:cNvCxnSpPr/>
          <p:nvPr/>
        </p:nvCxnSpPr>
        <p:spPr>
          <a:xfrm>
            <a:off x="4724400" y="2057400"/>
            <a:ext cx="0" cy="1219200"/>
          </a:xfrm>
          <a:prstGeom prst="line">
            <a:avLst/>
          </a:prstGeom>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4724400" y="2057400"/>
            <a:ext cx="2514600" cy="3738705"/>
            <a:chOff x="4724400" y="2057400"/>
            <a:chExt cx="2514600" cy="3738705"/>
          </a:xfrm>
        </p:grpSpPr>
        <p:cxnSp>
          <p:nvCxnSpPr>
            <p:cNvPr id="19" name="Straight Connector 18"/>
            <p:cNvCxnSpPr/>
            <p:nvPr/>
          </p:nvCxnSpPr>
          <p:spPr>
            <a:xfrm>
              <a:off x="6858000" y="3276600"/>
              <a:ext cx="0" cy="2519505"/>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a:off x="7239000" y="2057400"/>
              <a:ext cx="0" cy="3738705"/>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a:xfrm flipH="1">
              <a:off x="4724400" y="2057400"/>
              <a:ext cx="2514600" cy="0"/>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a:xfrm flipH="1">
              <a:off x="4724400" y="3276600"/>
              <a:ext cx="2133600" cy="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a:off x="4724400" y="2667000"/>
              <a:ext cx="0" cy="6096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2" name="Straight Arrow Connector 31"/>
            <p:cNvCxnSpPr/>
            <p:nvPr/>
          </p:nvCxnSpPr>
          <p:spPr>
            <a:xfrm flipV="1">
              <a:off x="4724400" y="2057400"/>
              <a:ext cx="0" cy="6096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13311087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310742" y="5943600"/>
            <a:ext cx="117565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p:cNvSpPr txBox="1"/>
          <p:nvPr/>
        </p:nvSpPr>
        <p:spPr>
          <a:xfrm>
            <a:off x="271956" y="228600"/>
            <a:ext cx="2307876" cy="584775"/>
          </a:xfrm>
          <a:prstGeom prst="rect">
            <a:avLst/>
          </a:prstGeom>
          <a:noFill/>
        </p:spPr>
        <p:txBody>
          <a:bodyPr wrap="none" rtlCol="0">
            <a:spAutoFit/>
          </a:bodyPr>
          <a:lstStyle/>
          <a:p>
            <a:r>
              <a:rPr lang="en-US" sz="3200" dirty="0" smtClean="0"/>
              <a:t>Expectations</a:t>
            </a:r>
            <a:endParaRPr lang="en-US" sz="3200" dirty="0"/>
          </a:p>
        </p:txBody>
      </p:sp>
      <p:grpSp>
        <p:nvGrpSpPr>
          <p:cNvPr id="8" name="Group 7"/>
          <p:cNvGrpSpPr/>
          <p:nvPr/>
        </p:nvGrpSpPr>
        <p:grpSpPr>
          <a:xfrm>
            <a:off x="183570" y="919655"/>
            <a:ext cx="4053845" cy="5404945"/>
            <a:chOff x="-91445" y="696310"/>
            <a:chExt cx="9387845" cy="55626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5" y="696310"/>
              <a:ext cx="938784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a:off x="5334000" y="2514600"/>
              <a:ext cx="0" cy="3200400"/>
            </a:xfrm>
            <a:prstGeom prst="line">
              <a:avLst/>
            </a:prstGeom>
          </p:spPr>
          <p:style>
            <a:lnRef idx="3">
              <a:schemeClr val="dk1"/>
            </a:lnRef>
            <a:fillRef idx="0">
              <a:schemeClr val="dk1"/>
            </a:fillRef>
            <a:effectRef idx="2">
              <a:schemeClr val="dk1"/>
            </a:effectRef>
            <a:fontRef idx="minor">
              <a:schemeClr val="tx1"/>
            </a:fontRef>
          </p:style>
        </p:cxnSp>
        <p:sp>
          <p:nvSpPr>
            <p:cNvPr id="9" name="Rectangle 8"/>
            <p:cNvSpPr/>
            <p:nvPr/>
          </p:nvSpPr>
          <p:spPr>
            <a:xfrm>
              <a:off x="4952999" y="5791200"/>
              <a:ext cx="1236043" cy="315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smtClean="0">
                  <a:solidFill>
                    <a:schemeClr val="tx1"/>
                  </a:solidFill>
                </a:rPr>
                <a:t>Ped</a:t>
              </a:r>
              <a:r>
                <a:rPr lang="en-US" sz="1000" dirty="0" smtClean="0">
                  <a:solidFill>
                    <a:schemeClr val="tx1"/>
                  </a:solidFill>
                </a:rPr>
                <a:t> C</a:t>
              </a:r>
              <a:endParaRPr lang="en-US" sz="1000" dirty="0">
                <a:solidFill>
                  <a:schemeClr val="tx1"/>
                </a:solidFill>
              </a:endParaRPr>
            </a:p>
          </p:txBody>
        </p:sp>
        <p:cxnSp>
          <p:nvCxnSpPr>
            <p:cNvPr id="12" name="Straight Connector 11"/>
            <p:cNvCxnSpPr/>
            <p:nvPr/>
          </p:nvCxnSpPr>
          <p:spPr>
            <a:xfrm flipH="1">
              <a:off x="609600" y="2514600"/>
              <a:ext cx="4713514" cy="0"/>
            </a:xfrm>
            <a:prstGeom prst="line">
              <a:avLst/>
            </a:prstGeom>
          </p:spPr>
          <p:style>
            <a:lnRef idx="3">
              <a:schemeClr val="dk1"/>
            </a:lnRef>
            <a:fillRef idx="0">
              <a:schemeClr val="dk1"/>
            </a:fillRef>
            <a:effectRef idx="2">
              <a:schemeClr val="dk1"/>
            </a:effectRef>
            <a:fontRef idx="minor">
              <a:schemeClr val="tx1"/>
            </a:fontRef>
          </p:style>
        </p:cxnSp>
      </p:grpSp>
      <p:sp>
        <p:nvSpPr>
          <p:cNvPr id="10" name="Rectangle 9"/>
          <p:cNvSpPr/>
          <p:nvPr/>
        </p:nvSpPr>
        <p:spPr>
          <a:xfrm>
            <a:off x="2133600" y="6023332"/>
            <a:ext cx="228254" cy="235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7173219" y="3505200"/>
            <a:ext cx="1730025" cy="646331"/>
          </a:xfrm>
          <a:prstGeom prst="rect">
            <a:avLst/>
          </a:prstGeom>
          <a:noFill/>
        </p:spPr>
        <p:txBody>
          <a:bodyPr wrap="none" rtlCol="0">
            <a:spAutoFit/>
          </a:bodyPr>
          <a:lstStyle/>
          <a:p>
            <a:pPr algn="ctr"/>
            <a:r>
              <a:rPr lang="en-US" dirty="0" smtClean="0"/>
              <a:t>Change in slope</a:t>
            </a:r>
          </a:p>
          <a:p>
            <a:pPr algn="ctr"/>
            <a:r>
              <a:rPr lang="en-US" dirty="0"/>
              <a:t>d</a:t>
            </a:r>
            <a:r>
              <a:rPr lang="en-US" dirty="0" smtClean="0"/>
              <a:t>ue to attention</a:t>
            </a:r>
            <a:endParaRPr lang="en-US" dirty="0"/>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919654"/>
            <a:ext cx="4799817" cy="5404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4419600" y="2362200"/>
            <a:ext cx="2753619" cy="3433905"/>
            <a:chOff x="4724400" y="2057400"/>
            <a:chExt cx="2514600" cy="3738705"/>
          </a:xfrm>
        </p:grpSpPr>
        <p:cxnSp>
          <p:nvCxnSpPr>
            <p:cNvPr id="15" name="Straight Connector 14"/>
            <p:cNvCxnSpPr/>
            <p:nvPr/>
          </p:nvCxnSpPr>
          <p:spPr>
            <a:xfrm>
              <a:off x="6858000" y="3276600"/>
              <a:ext cx="0" cy="2519505"/>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7239000" y="2057400"/>
              <a:ext cx="0" cy="3738705"/>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flipH="1">
              <a:off x="4724400" y="2057400"/>
              <a:ext cx="2514600" cy="0"/>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flipH="1">
              <a:off x="4724400" y="3276600"/>
              <a:ext cx="2133600" cy="0"/>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4724400" y="2667000"/>
              <a:ext cx="0" cy="609600"/>
            </a:xfrm>
            <a:prstGeom prst="straightConnector1">
              <a:avLst/>
            </a:prstGeom>
            <a:ln>
              <a:solidFill>
                <a:schemeClr val="dk1">
                  <a:alpha val="24000"/>
                </a:schemeClr>
              </a:solidFill>
              <a:tailEnd type="arrow"/>
            </a:ln>
          </p:spPr>
          <p:style>
            <a:lnRef idx="3">
              <a:schemeClr val="accent6"/>
            </a:lnRef>
            <a:fillRef idx="0">
              <a:schemeClr val="accent6"/>
            </a:fillRef>
            <a:effectRef idx="2">
              <a:schemeClr val="accent6"/>
            </a:effectRef>
            <a:fontRef idx="minor">
              <a:schemeClr val="tx1"/>
            </a:fontRef>
          </p:style>
        </p:cxnSp>
        <p:cxnSp>
          <p:nvCxnSpPr>
            <p:cNvPr id="20" name="Straight Arrow Connector 19"/>
            <p:cNvCxnSpPr/>
            <p:nvPr/>
          </p:nvCxnSpPr>
          <p:spPr>
            <a:xfrm flipV="1">
              <a:off x="4724400" y="2057400"/>
              <a:ext cx="0" cy="609600"/>
            </a:xfrm>
            <a:prstGeom prst="straightConnector1">
              <a:avLst/>
            </a:prstGeom>
            <a:ln>
              <a:solidFill>
                <a:schemeClr val="dk1">
                  <a:alpha val="24000"/>
                </a:schemeClr>
              </a:solidFill>
              <a:tailEnd type="arrow"/>
            </a:ln>
          </p:spPr>
          <p:style>
            <a:lnRef idx="3">
              <a:schemeClr val="accent6"/>
            </a:lnRef>
            <a:fillRef idx="0">
              <a:schemeClr val="accent6"/>
            </a:fillRef>
            <a:effectRef idx="2">
              <a:schemeClr val="accent6"/>
            </a:effectRef>
            <a:fontRef idx="minor">
              <a:schemeClr val="tx1"/>
            </a:fontRef>
          </p:style>
        </p:cxnSp>
      </p:grpSp>
      <p:cxnSp>
        <p:nvCxnSpPr>
          <p:cNvPr id="6" name="Straight Connector 5"/>
          <p:cNvCxnSpPr/>
          <p:nvPr/>
        </p:nvCxnSpPr>
        <p:spPr>
          <a:xfrm flipV="1">
            <a:off x="6756004" y="2819400"/>
            <a:ext cx="0" cy="662604"/>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flipV="1">
            <a:off x="7173219" y="1828800"/>
            <a:ext cx="0" cy="5334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H="1">
            <a:off x="4419600" y="1828800"/>
            <a:ext cx="27536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419600" y="2819400"/>
            <a:ext cx="233640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flipV="1">
            <a:off x="4419600" y="1802298"/>
            <a:ext cx="0" cy="5599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9" name="Straight Arrow Connector 28"/>
          <p:cNvCxnSpPr/>
          <p:nvPr/>
        </p:nvCxnSpPr>
        <p:spPr>
          <a:xfrm>
            <a:off x="4419600" y="2362200"/>
            <a:ext cx="0" cy="5599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2737468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956" y="228600"/>
            <a:ext cx="2307876" cy="584775"/>
          </a:xfrm>
          <a:prstGeom prst="rect">
            <a:avLst/>
          </a:prstGeom>
          <a:noFill/>
        </p:spPr>
        <p:txBody>
          <a:bodyPr wrap="none" rtlCol="0">
            <a:spAutoFit/>
          </a:bodyPr>
          <a:lstStyle/>
          <a:p>
            <a:r>
              <a:rPr lang="en-US" sz="3200" dirty="0" smtClean="0"/>
              <a:t>Expectations</a:t>
            </a:r>
            <a:endParaRPr lang="en-US" sz="3200" dirty="0"/>
          </a:p>
        </p:txBody>
      </p:sp>
      <p:grpSp>
        <p:nvGrpSpPr>
          <p:cNvPr id="8" name="Group 7"/>
          <p:cNvGrpSpPr/>
          <p:nvPr/>
        </p:nvGrpSpPr>
        <p:grpSpPr>
          <a:xfrm>
            <a:off x="271956" y="3067411"/>
            <a:ext cx="3965459" cy="3638189"/>
            <a:chOff x="-91445" y="696310"/>
            <a:chExt cx="9387845" cy="55626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5" y="696310"/>
              <a:ext cx="938784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a:off x="5334000" y="2514600"/>
              <a:ext cx="0" cy="3200400"/>
            </a:xfrm>
            <a:prstGeom prst="line">
              <a:avLst/>
            </a:prstGeom>
          </p:spPr>
          <p:style>
            <a:lnRef idx="3">
              <a:schemeClr val="dk1"/>
            </a:lnRef>
            <a:fillRef idx="0">
              <a:schemeClr val="dk1"/>
            </a:fillRef>
            <a:effectRef idx="2">
              <a:schemeClr val="dk1"/>
            </a:effectRef>
            <a:fontRef idx="minor">
              <a:schemeClr val="tx1"/>
            </a:fontRef>
          </p:style>
        </p:cxnSp>
        <p:sp>
          <p:nvSpPr>
            <p:cNvPr id="9" name="Rectangle 8"/>
            <p:cNvSpPr/>
            <p:nvPr/>
          </p:nvSpPr>
          <p:spPr>
            <a:xfrm>
              <a:off x="4952999" y="5791200"/>
              <a:ext cx="1236043" cy="315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smtClean="0">
                  <a:solidFill>
                    <a:schemeClr val="tx1"/>
                  </a:solidFill>
                </a:rPr>
                <a:t>Ped</a:t>
              </a:r>
              <a:r>
                <a:rPr lang="en-US" sz="1000" dirty="0" smtClean="0">
                  <a:solidFill>
                    <a:schemeClr val="tx1"/>
                  </a:solidFill>
                </a:rPr>
                <a:t> C</a:t>
              </a:r>
              <a:endParaRPr lang="en-US" sz="1000" dirty="0">
                <a:solidFill>
                  <a:schemeClr val="tx1"/>
                </a:solidFill>
              </a:endParaRPr>
            </a:p>
          </p:txBody>
        </p:sp>
        <p:cxnSp>
          <p:nvCxnSpPr>
            <p:cNvPr id="12" name="Straight Connector 11"/>
            <p:cNvCxnSpPr/>
            <p:nvPr/>
          </p:nvCxnSpPr>
          <p:spPr>
            <a:xfrm flipH="1">
              <a:off x="609600" y="2514600"/>
              <a:ext cx="4713514" cy="0"/>
            </a:xfrm>
            <a:prstGeom prst="line">
              <a:avLst/>
            </a:prstGeom>
          </p:spPr>
          <p:style>
            <a:lnRef idx="3">
              <a:schemeClr val="dk1"/>
            </a:lnRef>
            <a:fillRef idx="0">
              <a:schemeClr val="dk1"/>
            </a:fillRef>
            <a:effectRef idx="2">
              <a:schemeClr val="dk1"/>
            </a:effectRef>
            <a:fontRef idx="minor">
              <a:schemeClr val="tx1"/>
            </a:fontRef>
          </p:style>
        </p:cxnSp>
      </p:grpSp>
      <p:sp>
        <p:nvSpPr>
          <p:cNvPr id="10" name="Rectangle 9"/>
          <p:cNvSpPr/>
          <p:nvPr/>
        </p:nvSpPr>
        <p:spPr>
          <a:xfrm>
            <a:off x="2133600" y="6023332"/>
            <a:ext cx="228254" cy="235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4237416" y="3067412"/>
            <a:ext cx="4677202" cy="3638188"/>
            <a:chOff x="4114800" y="919654"/>
            <a:chExt cx="4799817" cy="5404945"/>
          </a:xfrm>
        </p:grpSpPr>
        <p:sp>
          <p:nvSpPr>
            <p:cNvPr id="11" name="Rectangle 10"/>
            <p:cNvSpPr/>
            <p:nvPr/>
          </p:nvSpPr>
          <p:spPr>
            <a:xfrm>
              <a:off x="4310742" y="5943600"/>
              <a:ext cx="117565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extBox 1"/>
            <p:cNvSpPr txBox="1"/>
            <p:nvPr/>
          </p:nvSpPr>
          <p:spPr>
            <a:xfrm>
              <a:off x="7173219" y="3505200"/>
              <a:ext cx="1730025" cy="646331"/>
            </a:xfrm>
            <a:prstGeom prst="rect">
              <a:avLst/>
            </a:prstGeom>
            <a:noFill/>
          </p:spPr>
          <p:txBody>
            <a:bodyPr wrap="none" rtlCol="0">
              <a:spAutoFit/>
            </a:bodyPr>
            <a:lstStyle/>
            <a:p>
              <a:pPr algn="ctr"/>
              <a:r>
                <a:rPr lang="en-US" dirty="0" smtClean="0"/>
                <a:t>Change in slope</a:t>
              </a:r>
            </a:p>
            <a:p>
              <a:pPr algn="ctr"/>
              <a:r>
                <a:rPr lang="en-US" dirty="0"/>
                <a:t>d</a:t>
              </a:r>
              <a:r>
                <a:rPr lang="en-US" dirty="0" smtClean="0"/>
                <a:t>ue to attention</a:t>
              </a:r>
              <a:endParaRPr lang="en-US" dirty="0"/>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919654"/>
              <a:ext cx="4799817" cy="5404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4419600" y="2362200"/>
              <a:ext cx="2753619" cy="3433905"/>
              <a:chOff x="4724400" y="2057400"/>
              <a:chExt cx="2514600" cy="3738705"/>
            </a:xfrm>
          </p:grpSpPr>
          <p:cxnSp>
            <p:nvCxnSpPr>
              <p:cNvPr id="15" name="Straight Connector 14"/>
              <p:cNvCxnSpPr/>
              <p:nvPr/>
            </p:nvCxnSpPr>
            <p:spPr>
              <a:xfrm>
                <a:off x="6858000" y="3276600"/>
                <a:ext cx="0" cy="2519505"/>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7239000" y="2057400"/>
                <a:ext cx="0" cy="3738705"/>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flipH="1">
                <a:off x="4724400" y="2057400"/>
                <a:ext cx="2514600" cy="0"/>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flipH="1">
                <a:off x="4724400" y="3276600"/>
                <a:ext cx="2133600" cy="0"/>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4724400" y="2667000"/>
                <a:ext cx="0" cy="609600"/>
              </a:xfrm>
              <a:prstGeom prst="straightConnector1">
                <a:avLst/>
              </a:prstGeom>
              <a:ln>
                <a:solidFill>
                  <a:schemeClr val="dk1">
                    <a:alpha val="24000"/>
                  </a:schemeClr>
                </a:solidFill>
                <a:tailEnd type="arrow"/>
              </a:ln>
            </p:spPr>
            <p:style>
              <a:lnRef idx="3">
                <a:schemeClr val="accent6"/>
              </a:lnRef>
              <a:fillRef idx="0">
                <a:schemeClr val="accent6"/>
              </a:fillRef>
              <a:effectRef idx="2">
                <a:schemeClr val="accent6"/>
              </a:effectRef>
              <a:fontRef idx="minor">
                <a:schemeClr val="tx1"/>
              </a:fontRef>
            </p:style>
          </p:cxnSp>
          <p:cxnSp>
            <p:nvCxnSpPr>
              <p:cNvPr id="20" name="Straight Arrow Connector 19"/>
              <p:cNvCxnSpPr/>
              <p:nvPr/>
            </p:nvCxnSpPr>
            <p:spPr>
              <a:xfrm flipV="1">
                <a:off x="4724400" y="2057400"/>
                <a:ext cx="0" cy="609600"/>
              </a:xfrm>
              <a:prstGeom prst="straightConnector1">
                <a:avLst/>
              </a:prstGeom>
              <a:ln>
                <a:solidFill>
                  <a:schemeClr val="dk1">
                    <a:alpha val="24000"/>
                  </a:schemeClr>
                </a:solidFill>
                <a:tailEnd type="arrow"/>
              </a:ln>
            </p:spPr>
            <p:style>
              <a:lnRef idx="3">
                <a:schemeClr val="accent6"/>
              </a:lnRef>
              <a:fillRef idx="0">
                <a:schemeClr val="accent6"/>
              </a:fillRef>
              <a:effectRef idx="2">
                <a:schemeClr val="accent6"/>
              </a:effectRef>
              <a:fontRef idx="minor">
                <a:schemeClr val="tx1"/>
              </a:fontRef>
            </p:style>
          </p:cxnSp>
        </p:grpSp>
        <p:cxnSp>
          <p:nvCxnSpPr>
            <p:cNvPr id="6" name="Straight Connector 5"/>
            <p:cNvCxnSpPr/>
            <p:nvPr/>
          </p:nvCxnSpPr>
          <p:spPr>
            <a:xfrm flipV="1">
              <a:off x="6756004" y="2819400"/>
              <a:ext cx="0" cy="662604"/>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flipV="1">
              <a:off x="7173219" y="1828800"/>
              <a:ext cx="0" cy="5334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H="1">
              <a:off x="4419600" y="1828800"/>
              <a:ext cx="27536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419600" y="2819400"/>
              <a:ext cx="233640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flipV="1">
              <a:off x="4419600" y="1802298"/>
              <a:ext cx="0" cy="5599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9" name="Straight Arrow Connector 28"/>
            <p:cNvCxnSpPr/>
            <p:nvPr/>
          </p:nvCxnSpPr>
          <p:spPr>
            <a:xfrm>
              <a:off x="4419600" y="2362200"/>
              <a:ext cx="0" cy="5599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25" name="TextBox 24"/>
          <p:cNvSpPr txBox="1"/>
          <p:nvPr/>
        </p:nvSpPr>
        <p:spPr>
          <a:xfrm>
            <a:off x="672279" y="1032808"/>
            <a:ext cx="8166922" cy="1938992"/>
          </a:xfrm>
          <a:prstGeom prst="rect">
            <a:avLst/>
          </a:prstGeom>
          <a:noFill/>
        </p:spPr>
        <p:txBody>
          <a:bodyPr wrap="square" rtlCol="0">
            <a:spAutoFit/>
          </a:bodyPr>
          <a:lstStyle/>
          <a:p>
            <a:r>
              <a:rPr lang="en-US" sz="2400" dirty="0" smtClean="0"/>
              <a:t>Can a (plausible) model of awareness, as a function of neural activity, capture the behavioral results in dual tasks?</a:t>
            </a:r>
          </a:p>
          <a:p>
            <a:r>
              <a:rPr lang="en-US" sz="2400" dirty="0" smtClean="0"/>
              <a:t>Or do we need additional steps to explain how awareness can occur in the absence of “attention” (e.g. spatial attention) in some circumstances and not in others?</a:t>
            </a:r>
            <a:endParaRPr lang="en-US" sz="2400" dirty="0"/>
          </a:p>
        </p:txBody>
      </p:sp>
    </p:spTree>
    <p:extLst>
      <p:ext uri="{BB962C8B-B14F-4D97-AF65-F5344CB8AC3E}">
        <p14:creationId xmlns:p14="http://schemas.microsoft.com/office/powerpoint/2010/main" val="19279508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921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19199"/>
            <a:ext cx="5943600" cy="503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505200" y="1600200"/>
            <a:ext cx="2590800" cy="794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38200" y="1600200"/>
            <a:ext cx="2590800" cy="441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264979" y="2556415"/>
            <a:ext cx="2590800" cy="1175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54830" y="2759071"/>
            <a:ext cx="1424940" cy="136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Tree>
    <p:extLst>
      <p:ext uri="{BB962C8B-B14F-4D97-AF65-F5344CB8AC3E}">
        <p14:creationId xmlns:p14="http://schemas.microsoft.com/office/powerpoint/2010/main" val="2705924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92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219199"/>
            <a:ext cx="5943600" cy="503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505200" y="1600200"/>
            <a:ext cx="2590800" cy="794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38200" y="1600200"/>
            <a:ext cx="2590800" cy="441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Tree>
    <p:extLst>
      <p:ext uri="{BB962C8B-B14F-4D97-AF65-F5344CB8AC3E}">
        <p14:creationId xmlns:p14="http://schemas.microsoft.com/office/powerpoint/2010/main" val="33821962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921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19199"/>
            <a:ext cx="5943600" cy="503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505200" y="1600200"/>
            <a:ext cx="2590800" cy="794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Tree>
    <p:extLst>
      <p:ext uri="{BB962C8B-B14F-4D97-AF65-F5344CB8AC3E}">
        <p14:creationId xmlns:p14="http://schemas.microsoft.com/office/powerpoint/2010/main" val="11349183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smtClean="0"/>
              <a:t>Mack &amp; Rock, 1998</a:t>
            </a:r>
            <a:endParaRPr lang="en-US" dirty="0"/>
          </a:p>
        </p:txBody>
      </p:sp>
      <p:sp>
        <p:nvSpPr>
          <p:cNvPr id="11" name="TextBox 10"/>
          <p:cNvSpPr txBox="1"/>
          <p:nvPr/>
        </p:nvSpPr>
        <p:spPr>
          <a:xfrm>
            <a:off x="271956" y="228600"/>
            <a:ext cx="7148624" cy="584775"/>
          </a:xfrm>
          <a:prstGeom prst="rect">
            <a:avLst/>
          </a:prstGeom>
          <a:noFill/>
        </p:spPr>
        <p:txBody>
          <a:bodyPr wrap="none" rtlCol="0">
            <a:spAutoFit/>
          </a:bodyPr>
          <a:lstStyle/>
          <a:p>
            <a:r>
              <a:rPr lang="en-US" sz="3200" dirty="0" smtClean="0"/>
              <a:t>Attention as a Pre-Requisite to Awareness</a:t>
            </a:r>
            <a:endParaRPr lang="en-US" sz="3200" dirty="0"/>
          </a:p>
        </p:txBody>
      </p:sp>
      <p:sp>
        <p:nvSpPr>
          <p:cNvPr id="12" name="TextBox 11"/>
          <p:cNvSpPr txBox="1"/>
          <p:nvPr/>
        </p:nvSpPr>
        <p:spPr>
          <a:xfrm>
            <a:off x="838200" y="1143000"/>
            <a:ext cx="7696200" cy="1938992"/>
          </a:xfrm>
          <a:prstGeom prst="rect">
            <a:avLst/>
          </a:prstGeom>
          <a:noFill/>
        </p:spPr>
        <p:txBody>
          <a:bodyPr wrap="square" rtlCol="0">
            <a:spAutoFit/>
          </a:bodyPr>
          <a:lstStyle/>
          <a:p>
            <a:r>
              <a:rPr lang="en-US" sz="2400" dirty="0" smtClean="0"/>
              <a:t>Dual task designs “pull” attention to one task, causing </a:t>
            </a:r>
            <a:r>
              <a:rPr lang="en-US" sz="2400" i="1" dirty="0" err="1" smtClean="0"/>
              <a:t>inattentional</a:t>
            </a:r>
            <a:r>
              <a:rPr lang="en-US" sz="2400" i="1" dirty="0" smtClean="0"/>
              <a:t> blindness</a:t>
            </a:r>
            <a:r>
              <a:rPr lang="en-US" sz="2400" dirty="0" smtClean="0"/>
              <a:t> for other stimuli.</a:t>
            </a:r>
          </a:p>
          <a:p>
            <a:endParaRPr lang="en-US" sz="2400" dirty="0"/>
          </a:p>
          <a:p>
            <a:r>
              <a:rPr lang="en-US" sz="2400" dirty="0" smtClean="0"/>
              <a:t>“</a:t>
            </a:r>
            <a:r>
              <a:rPr lang="en-US" sz="2400" i="1" dirty="0" smtClean="0"/>
              <a:t>we </a:t>
            </a:r>
            <a:r>
              <a:rPr lang="en-US" sz="2400" i="1" dirty="0"/>
              <a:t>believe </a:t>
            </a:r>
            <a:r>
              <a:rPr lang="en-US" sz="2400" i="1" dirty="0" smtClean="0"/>
              <a:t>[…] there </a:t>
            </a:r>
            <a:r>
              <a:rPr lang="en-US" sz="2400" i="1" dirty="0"/>
              <a:t>is no conscious perception without </a:t>
            </a:r>
            <a:r>
              <a:rPr lang="en-US" sz="2400" i="1" dirty="0" smtClean="0"/>
              <a:t>attention</a:t>
            </a:r>
            <a:r>
              <a:rPr lang="en-US" sz="2400" dirty="0" smtClean="0"/>
              <a:t>” (Mack &amp; Rock, 1998)</a:t>
            </a:r>
            <a:endParaRPr lang="en-US" sz="2400"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581400"/>
            <a:ext cx="5345823" cy="339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14783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172200"/>
            <a:ext cx="2438400" cy="923330"/>
          </a:xfrm>
          <a:prstGeom prst="rect">
            <a:avLst/>
          </a:prstGeom>
          <a:noFill/>
        </p:spPr>
        <p:txBody>
          <a:bodyPr wrap="square" rtlCol="0">
            <a:spAutoFit/>
          </a:bodyPr>
          <a:lstStyle/>
          <a:p>
            <a:r>
              <a:rPr lang="en-US" dirty="0" smtClean="0"/>
              <a:t>Li et al., 2002</a:t>
            </a:r>
          </a:p>
          <a:p>
            <a:r>
              <a:rPr lang="en-US" dirty="0" smtClean="0"/>
              <a:t>Reddy et al., 2004</a:t>
            </a:r>
          </a:p>
          <a:p>
            <a:endParaRPr lang="en-US" dirty="0"/>
          </a:p>
        </p:txBody>
      </p:sp>
      <p:sp>
        <p:nvSpPr>
          <p:cNvPr id="5" name="TextBox 4"/>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37" y="838200"/>
            <a:ext cx="4448175"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71956" y="981712"/>
            <a:ext cx="4572000" cy="1200329"/>
          </a:xfrm>
          <a:prstGeom prst="rect">
            <a:avLst/>
          </a:prstGeom>
        </p:spPr>
        <p:txBody>
          <a:bodyPr>
            <a:spAutoFit/>
          </a:bodyPr>
          <a:lstStyle/>
          <a:p>
            <a:r>
              <a:rPr lang="en-US" dirty="0"/>
              <a:t>“</a:t>
            </a:r>
            <a:r>
              <a:rPr lang="en-US" i="1" dirty="0"/>
              <a:t>The close relationship between attention and</a:t>
            </a:r>
          </a:p>
          <a:p>
            <a:r>
              <a:rPr lang="en-US" i="1" dirty="0"/>
              <a:t>consciousness has led many scholars to conflate </a:t>
            </a:r>
            <a:r>
              <a:rPr lang="en-US" i="1" dirty="0" smtClean="0"/>
              <a:t>these processes</a:t>
            </a:r>
            <a:r>
              <a:rPr lang="en-US" dirty="0"/>
              <a:t>“ (Koch &amp; Tsuchiya, 2006)</a:t>
            </a:r>
          </a:p>
        </p:txBody>
      </p:sp>
    </p:spTree>
    <p:extLst>
      <p:ext uri="{BB962C8B-B14F-4D97-AF65-F5344CB8AC3E}">
        <p14:creationId xmlns:p14="http://schemas.microsoft.com/office/powerpoint/2010/main" val="3471457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172200"/>
            <a:ext cx="2438400" cy="923330"/>
          </a:xfrm>
          <a:prstGeom prst="rect">
            <a:avLst/>
          </a:prstGeom>
          <a:noFill/>
        </p:spPr>
        <p:txBody>
          <a:bodyPr wrap="square" rtlCol="0">
            <a:spAutoFit/>
          </a:bodyPr>
          <a:lstStyle/>
          <a:p>
            <a:r>
              <a:rPr lang="en-US" dirty="0" smtClean="0"/>
              <a:t>Li et al., 2002</a:t>
            </a:r>
          </a:p>
          <a:p>
            <a:r>
              <a:rPr lang="en-US" dirty="0" smtClean="0"/>
              <a:t>Reddy et al., 2004</a:t>
            </a:r>
          </a:p>
          <a:p>
            <a:endParaRPr lang="en-US" dirty="0"/>
          </a:p>
        </p:txBody>
      </p:sp>
      <p:sp>
        <p:nvSpPr>
          <p:cNvPr id="5" name="TextBox 4"/>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37" y="838200"/>
            <a:ext cx="4448175"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4648200"/>
            <a:ext cx="3971925"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68005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172200"/>
            <a:ext cx="2438400" cy="923330"/>
          </a:xfrm>
          <a:prstGeom prst="rect">
            <a:avLst/>
          </a:prstGeom>
          <a:noFill/>
        </p:spPr>
        <p:txBody>
          <a:bodyPr wrap="square" rtlCol="0">
            <a:spAutoFit/>
          </a:bodyPr>
          <a:lstStyle/>
          <a:p>
            <a:r>
              <a:rPr lang="en-US" dirty="0" smtClean="0"/>
              <a:t>Li et al., 2002</a:t>
            </a:r>
          </a:p>
          <a:p>
            <a:r>
              <a:rPr lang="en-US" dirty="0" smtClean="0"/>
              <a:t>Reddy et al., 2004</a:t>
            </a:r>
          </a:p>
          <a:p>
            <a:endParaRPr lang="en-US" dirty="0"/>
          </a:p>
        </p:txBody>
      </p:sp>
      <p:sp>
        <p:nvSpPr>
          <p:cNvPr id="5" name="TextBox 4"/>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37" y="838200"/>
            <a:ext cx="4448175"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4648200"/>
            <a:ext cx="3971925"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75" y="4705350"/>
            <a:ext cx="12668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75" y="3389586"/>
            <a:ext cx="133350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82664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2871</TotalTime>
  <Words>1604</Words>
  <Application>Microsoft Office PowerPoint</Application>
  <PresentationFormat>On-screen Show (4:3)</PresentationFormat>
  <Paragraphs>301</Paragraphs>
  <Slides>55</Slides>
  <Notes>30</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Neural Substrates of Attention and Awareness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Computing the Neural Substrates of Attention and Awareness</dc:title>
  <dc:creator>DB</dc:creator>
  <cp:lastModifiedBy>DB</cp:lastModifiedBy>
  <cp:revision>82</cp:revision>
  <dcterms:created xsi:type="dcterms:W3CDTF">2015-02-02T04:45:42Z</dcterms:created>
  <dcterms:modified xsi:type="dcterms:W3CDTF">2015-02-06T05:01:34Z</dcterms:modified>
</cp:coreProperties>
</file>